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63" r:id="rId2"/>
    <p:sldId id="362" r:id="rId3"/>
    <p:sldId id="293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294" r:id="rId12"/>
    <p:sldId id="304" r:id="rId13"/>
    <p:sldId id="305" r:id="rId14"/>
    <p:sldId id="306" r:id="rId15"/>
    <p:sldId id="296" r:id="rId16"/>
    <p:sldId id="308" r:id="rId17"/>
    <p:sldId id="311" r:id="rId18"/>
    <p:sldId id="312" r:id="rId19"/>
    <p:sldId id="310" r:id="rId20"/>
    <p:sldId id="314" r:id="rId21"/>
    <p:sldId id="318" r:id="rId22"/>
    <p:sldId id="315" r:id="rId23"/>
    <p:sldId id="316" r:id="rId24"/>
    <p:sldId id="319" r:id="rId25"/>
    <p:sldId id="321" r:id="rId26"/>
    <p:sldId id="322" r:id="rId27"/>
    <p:sldId id="323" r:id="rId28"/>
    <p:sldId id="324" r:id="rId29"/>
    <p:sldId id="326" r:id="rId30"/>
    <p:sldId id="327" r:id="rId31"/>
    <p:sldId id="330" r:id="rId32"/>
    <p:sldId id="341" r:id="rId33"/>
    <p:sldId id="332" r:id="rId34"/>
    <p:sldId id="333" r:id="rId35"/>
    <p:sldId id="334" r:id="rId36"/>
    <p:sldId id="335" r:id="rId37"/>
    <p:sldId id="336" r:id="rId38"/>
    <p:sldId id="337" r:id="rId39"/>
    <p:sldId id="342" r:id="rId40"/>
    <p:sldId id="343" r:id="rId41"/>
    <p:sldId id="359" r:id="rId42"/>
    <p:sldId id="344" r:id="rId43"/>
    <p:sldId id="345" r:id="rId44"/>
    <p:sldId id="346" r:id="rId45"/>
    <p:sldId id="347" r:id="rId46"/>
    <p:sldId id="348" r:id="rId47"/>
    <p:sldId id="360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61" r:id="rId58"/>
    <p:sldId id="329" r:id="rId59"/>
    <p:sldId id="328" r:id="rId60"/>
  </p:sldIdLst>
  <p:sldSz cx="9144000" cy="6858000" type="screen4x3"/>
  <p:notesSz cx="7315200" cy="9601200"/>
  <p:defaultTextStyle>
    <a:defPPr>
      <a:defRPr lang="en-US"/>
    </a:defPPr>
    <a:lvl1pPr algn="ctr" rtl="0" fontAlgn="base">
      <a:lnSpc>
        <a:spcPct val="90000"/>
      </a:lnSpc>
      <a:spcBef>
        <a:spcPct val="20000"/>
      </a:spcBef>
      <a:spcAft>
        <a:spcPct val="0"/>
      </a:spcAft>
      <a:buChar char="•"/>
      <a:defRPr sz="28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90000"/>
      </a:lnSpc>
      <a:spcBef>
        <a:spcPct val="20000"/>
      </a:spcBef>
      <a:spcAft>
        <a:spcPct val="0"/>
      </a:spcAft>
      <a:buChar char="•"/>
      <a:defRPr sz="28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90000"/>
      </a:lnSpc>
      <a:spcBef>
        <a:spcPct val="20000"/>
      </a:spcBef>
      <a:spcAft>
        <a:spcPct val="0"/>
      </a:spcAft>
      <a:buChar char="•"/>
      <a:defRPr sz="28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90000"/>
      </a:lnSpc>
      <a:spcBef>
        <a:spcPct val="20000"/>
      </a:spcBef>
      <a:spcAft>
        <a:spcPct val="0"/>
      </a:spcAft>
      <a:buChar char="•"/>
      <a:defRPr sz="28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90000"/>
      </a:lnSpc>
      <a:spcBef>
        <a:spcPct val="20000"/>
      </a:spcBef>
      <a:spcAft>
        <a:spcPct val="0"/>
      </a:spcAft>
      <a:buChar char="•"/>
      <a:defRPr sz="28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9900"/>
    <a:srgbClr val="FFFF66"/>
    <a:srgbClr val="CC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9" autoAdjust="0"/>
    <p:restoredTop sz="94660"/>
  </p:normalViewPr>
  <p:slideViewPr>
    <p:cSldViewPr>
      <p:cViewPr varScale="1">
        <p:scale>
          <a:sx n="103" d="100"/>
          <a:sy n="103" d="100"/>
        </p:scale>
        <p:origin x="-2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7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7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fld id="{6026CE7A-922B-41D8-B8EA-FBA64CA00E1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909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0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l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lnSpc>
                <a:spcPct val="100000"/>
              </a:lnSpc>
              <a:spcBef>
                <a:spcPct val="0"/>
              </a:spcBef>
              <a:buFontTx/>
              <a:buNone/>
              <a:defRPr sz="1300" b="0" smtClean="0"/>
            </a:lvl1pPr>
          </a:lstStyle>
          <a:p>
            <a:pPr>
              <a:defRPr/>
            </a:pPr>
            <a:fld id="{5D7A5707-845E-41EB-BD57-70FDD9B3E9F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2267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B22A7-2F31-4161-947D-F5004E218A75}" type="slidenum">
              <a:rPr lang="en-GB"/>
              <a:pPr/>
              <a:t>3</a:t>
            </a:fld>
            <a:endParaRPr lang="en-GB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1F6B08-5D45-4D58-AC8C-DDD1728CE00D}" type="slidenum">
              <a:rPr lang="en-GB"/>
              <a:pPr/>
              <a:t>12</a:t>
            </a:fld>
            <a:endParaRPr lang="en-GB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7E79CD-5EEE-40A9-A690-9DCB583A9F1A}" type="slidenum">
              <a:rPr lang="en-GB"/>
              <a:pPr/>
              <a:t>13</a:t>
            </a:fld>
            <a:endParaRPr lang="en-GB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D06A1-A858-4591-824C-990A56B88A33}" type="slidenum">
              <a:rPr lang="en-GB"/>
              <a:pPr/>
              <a:t>14</a:t>
            </a:fld>
            <a:endParaRPr lang="en-GB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4846B0-3B4A-42BD-81AE-44F9D6CBF191}" type="slidenum">
              <a:rPr lang="en-GB"/>
              <a:pPr/>
              <a:t>15</a:t>
            </a:fld>
            <a:endParaRPr lang="en-GB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775D2-5D06-4400-B4CF-F2E01FCE19DD}" type="slidenum">
              <a:rPr lang="en-GB"/>
              <a:pPr/>
              <a:t>16</a:t>
            </a:fld>
            <a:endParaRPr lang="en-GB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CF8179-C4EE-4407-81CD-5AB4DC74C99F}" type="slidenum">
              <a:rPr lang="en-GB"/>
              <a:pPr/>
              <a:t>17</a:t>
            </a:fld>
            <a:endParaRPr lang="en-GB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3086A-7112-465F-8FA5-63550BDC565E}" type="slidenum">
              <a:rPr lang="en-GB"/>
              <a:pPr/>
              <a:t>18</a:t>
            </a:fld>
            <a:endParaRPr lang="en-GB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E160DF-FD8E-47E1-9C44-2AF4B9FEA323}" type="slidenum">
              <a:rPr lang="en-GB"/>
              <a:pPr/>
              <a:t>19</a:t>
            </a:fld>
            <a:endParaRPr lang="en-GB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1F8795-00D4-4C19-80A2-9B3FAFD27FDF}" type="slidenum">
              <a:rPr lang="en-GB"/>
              <a:pPr/>
              <a:t>20</a:t>
            </a:fld>
            <a:endParaRPr lang="en-GB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32E8D5-C37B-4228-8F23-23D79FF3DA6B}" type="slidenum">
              <a:rPr lang="en-GB"/>
              <a:pPr/>
              <a:t>21</a:t>
            </a:fld>
            <a:endParaRPr lang="en-GB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492C7C-2CD3-411A-BDCA-A300FD8930F3}" type="slidenum">
              <a:rPr lang="en-GB"/>
              <a:pPr/>
              <a:t>4</a:t>
            </a:fld>
            <a:endParaRPr lang="en-GB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A9F7A-1CE7-4422-9276-3E3BB6DC811F}" type="slidenum">
              <a:rPr lang="en-GB"/>
              <a:pPr/>
              <a:t>22</a:t>
            </a:fld>
            <a:endParaRPr lang="en-GB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2A3891-62EA-4965-9D0B-4C811CEC2208}" type="slidenum">
              <a:rPr lang="en-GB"/>
              <a:pPr/>
              <a:t>23</a:t>
            </a:fld>
            <a:endParaRPr lang="en-GB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B02C21-D599-4840-962D-DC411D3B8F8E}" type="slidenum">
              <a:rPr lang="en-GB"/>
              <a:pPr/>
              <a:t>24</a:t>
            </a:fld>
            <a:endParaRPr lang="en-GB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06F4D9-723B-4C01-8E0C-1E8D9032212D}" type="slidenum">
              <a:rPr lang="en-GB"/>
              <a:pPr/>
              <a:t>25</a:t>
            </a:fld>
            <a:endParaRPr lang="en-GB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49757-31DD-4C6D-9C08-35CFD3C1FB01}" type="slidenum">
              <a:rPr lang="en-GB"/>
              <a:pPr/>
              <a:t>26</a:t>
            </a:fld>
            <a:endParaRPr lang="en-GB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60FEC9-2F22-431E-A51F-FE3783F118AC}" type="slidenum">
              <a:rPr lang="en-GB"/>
              <a:pPr/>
              <a:t>27</a:t>
            </a:fld>
            <a:endParaRPr lang="en-GB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642-1254-4204-BE17-57EE66D22BA7}" type="slidenum">
              <a:rPr lang="en-GB"/>
              <a:pPr/>
              <a:t>28</a:t>
            </a:fld>
            <a:endParaRPr lang="en-GB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B327A-1704-4982-962C-E0339EA566C3}" type="slidenum">
              <a:rPr lang="en-GB"/>
              <a:pPr/>
              <a:t>29</a:t>
            </a:fld>
            <a:endParaRPr lang="en-GB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D65ECA-7881-4256-970D-963C2E55F275}" type="slidenum">
              <a:rPr lang="en-GB"/>
              <a:pPr/>
              <a:t>30</a:t>
            </a:fld>
            <a:endParaRPr lang="en-GB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FB86BF-AE60-4DCC-97C8-E4B0666FE9D7}" type="slidenum">
              <a:rPr lang="en-GB"/>
              <a:pPr/>
              <a:t>59</a:t>
            </a:fld>
            <a:endParaRPr lang="en-GB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9012" cy="3598863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785A49-37F4-4B62-99B2-DC30BCC9E788}" type="slidenum">
              <a:rPr lang="en-GB"/>
              <a:pPr/>
              <a:t>5</a:t>
            </a:fld>
            <a:endParaRPr lang="en-GB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920F3-CB27-4C4A-91B9-297826EBAAC7}" type="slidenum">
              <a:rPr lang="en-GB"/>
              <a:pPr/>
              <a:t>6</a:t>
            </a:fld>
            <a:endParaRPr lang="en-GB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BC0FCF-AB28-4A18-8794-B28656085543}" type="slidenum">
              <a:rPr lang="en-GB"/>
              <a:pPr/>
              <a:t>7</a:t>
            </a:fld>
            <a:endParaRPr lang="en-GB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654B77-A027-4703-98CF-2A5FE20B58B0}" type="slidenum">
              <a:rPr lang="en-GB"/>
              <a:pPr/>
              <a:t>8</a:t>
            </a:fld>
            <a:endParaRPr lang="en-GB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278022-EF7A-4334-A838-AD547FFD8FC3}" type="slidenum">
              <a:rPr lang="en-GB"/>
              <a:pPr/>
              <a:t>9</a:t>
            </a:fld>
            <a:endParaRPr lang="en-GB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E5624B-524E-45FC-9106-1CF5EAEF8A32}" type="slidenum">
              <a:rPr lang="en-GB"/>
              <a:pPr/>
              <a:t>10</a:t>
            </a:fld>
            <a:endParaRPr lang="en-GB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70D680-AEE1-418E-8EB1-81BABF34DA19}" type="slidenum">
              <a:rPr lang="en-GB"/>
              <a:pPr/>
              <a:t>11</a:t>
            </a:fld>
            <a:endParaRPr lang="en-GB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394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394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688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688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4038600" cy="5688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767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00488"/>
            <a:ext cx="4038600" cy="276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1075"/>
            <a:ext cx="4038600" cy="2767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81075"/>
            <a:ext cx="4038600" cy="2767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00488"/>
            <a:ext cx="4038600" cy="276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00488"/>
            <a:ext cx="4038600" cy="276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81075"/>
            <a:ext cx="4038600" cy="5688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1075"/>
            <a:ext cx="4038600" cy="56880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81075"/>
            <a:ext cx="8229600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7885113" y="6545263"/>
            <a:ext cx="1258887" cy="3127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  <a:buFontTx/>
              <a:buNone/>
              <a:defRPr/>
            </a:pPr>
            <a:r>
              <a:rPr lang="en-IE" sz="1600" b="0"/>
              <a:t>Slide </a:t>
            </a:r>
            <a:fld id="{F45A09D9-8BCE-415F-934F-C8E86CFFAB2B}" type="slidenum">
              <a:rPr lang="en-IE" sz="1600" b="0"/>
              <a:pPr marL="342900" indent="-342900" algn="r">
                <a:spcBef>
                  <a:spcPct val="50000"/>
                </a:spcBef>
                <a:buFontTx/>
                <a:buNone/>
                <a:defRPr/>
              </a:pPr>
              <a:t>‹#›</a:t>
            </a:fld>
            <a:endParaRPr lang="en-GB" sz="16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9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11" Type="http://schemas.openxmlformats.org/officeDocument/2006/relationships/image" Target="../media/image12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1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wmf"/><Relationship Id="rId11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3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60648"/>
            <a:ext cx="8433050" cy="362471"/>
          </a:xfrm>
        </p:spPr>
        <p:txBody>
          <a:bodyPr/>
          <a:lstStyle/>
          <a:p>
            <a:r>
              <a:rPr lang="en-IE" sz="3600" b="1" dirty="0" smtClean="0"/>
              <a:t>‘We don’t need to use 3D Design….’</a:t>
            </a:r>
            <a:endParaRPr lang="en-IE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88066" name="Picture 2" descr="C:\Users\paul.vesey\Desktop\IMG_97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" y="836712"/>
            <a:ext cx="8893241" cy="592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04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5403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04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05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06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07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08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09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0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1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2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3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4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5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6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7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8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19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0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1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2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3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4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5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6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7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8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29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0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1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2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3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4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5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6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7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8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39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0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1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2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3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4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5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6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7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8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49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0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1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2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3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4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5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6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5457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5364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5365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5366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5367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5368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5369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5370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5371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5372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5373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5374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5375" name="Picture 7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5376" name="Text Box 71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5377" name="Text Box 72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5378" name="Text Box 73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5379" name="Text Box 74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5380" name="Text Box 75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5381" name="Text Box 76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5382" name="Text Box 77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5383" name="Text Box 79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15384" name="Line 80"/>
          <p:cNvSpPr>
            <a:spLocks noChangeShapeType="1"/>
          </p:cNvSpPr>
          <p:nvPr/>
        </p:nvSpPr>
        <p:spPr bwMode="auto">
          <a:xfrm flipV="1">
            <a:off x="16922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5385" name="Line 81"/>
          <p:cNvSpPr>
            <a:spLocks noChangeShapeType="1"/>
          </p:cNvSpPr>
          <p:nvPr/>
        </p:nvSpPr>
        <p:spPr bwMode="auto">
          <a:xfrm>
            <a:off x="4716463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5386" name="Line 82"/>
          <p:cNvSpPr>
            <a:spLocks noChangeShapeType="1"/>
          </p:cNvSpPr>
          <p:nvPr/>
        </p:nvSpPr>
        <p:spPr bwMode="auto">
          <a:xfrm flipV="1">
            <a:off x="21240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32916" name="Line 84"/>
          <p:cNvSpPr>
            <a:spLocks noChangeShapeType="1"/>
          </p:cNvSpPr>
          <p:nvPr/>
        </p:nvSpPr>
        <p:spPr bwMode="auto">
          <a:xfrm flipV="1">
            <a:off x="2124075" y="5373688"/>
            <a:ext cx="1588" cy="649287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17" name="Line 85"/>
          <p:cNvSpPr>
            <a:spLocks noChangeShapeType="1"/>
          </p:cNvSpPr>
          <p:nvPr/>
        </p:nvSpPr>
        <p:spPr bwMode="auto">
          <a:xfrm flipV="1">
            <a:off x="1692275" y="6021388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18" name="Line 86"/>
          <p:cNvSpPr>
            <a:spLocks noChangeShapeType="1"/>
          </p:cNvSpPr>
          <p:nvPr/>
        </p:nvSpPr>
        <p:spPr bwMode="auto">
          <a:xfrm flipV="1">
            <a:off x="2124075" y="5373688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19" name="Line 87"/>
          <p:cNvSpPr>
            <a:spLocks noChangeShapeType="1"/>
          </p:cNvSpPr>
          <p:nvPr/>
        </p:nvSpPr>
        <p:spPr bwMode="auto">
          <a:xfrm flipH="1" flipV="1">
            <a:off x="2555875" y="4724400"/>
            <a:ext cx="0" cy="6492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0" name="Line 88"/>
          <p:cNvSpPr>
            <a:spLocks noChangeShapeType="1"/>
          </p:cNvSpPr>
          <p:nvPr/>
        </p:nvSpPr>
        <p:spPr bwMode="auto">
          <a:xfrm flipV="1">
            <a:off x="2555875" y="47244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1" name="Line 89"/>
          <p:cNvSpPr>
            <a:spLocks noChangeShapeType="1"/>
          </p:cNvSpPr>
          <p:nvPr/>
        </p:nvSpPr>
        <p:spPr bwMode="auto">
          <a:xfrm flipH="1" flipV="1">
            <a:off x="2987675" y="4076700"/>
            <a:ext cx="0" cy="6477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2" name="Line 90"/>
          <p:cNvSpPr>
            <a:spLocks noChangeShapeType="1"/>
          </p:cNvSpPr>
          <p:nvPr/>
        </p:nvSpPr>
        <p:spPr bwMode="auto">
          <a:xfrm flipV="1">
            <a:off x="2987675" y="40767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3" name="Line 91"/>
          <p:cNvSpPr>
            <a:spLocks noChangeShapeType="1"/>
          </p:cNvSpPr>
          <p:nvPr/>
        </p:nvSpPr>
        <p:spPr bwMode="auto">
          <a:xfrm flipH="1" flipV="1">
            <a:off x="3419475" y="3429000"/>
            <a:ext cx="0" cy="6477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4" name="Line 92"/>
          <p:cNvSpPr>
            <a:spLocks noChangeShapeType="1"/>
          </p:cNvSpPr>
          <p:nvPr/>
        </p:nvSpPr>
        <p:spPr bwMode="auto">
          <a:xfrm flipV="1">
            <a:off x="3419475" y="34290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5" name="Line 93"/>
          <p:cNvSpPr>
            <a:spLocks noChangeShapeType="1"/>
          </p:cNvSpPr>
          <p:nvPr/>
        </p:nvSpPr>
        <p:spPr bwMode="auto">
          <a:xfrm flipH="1" flipV="1">
            <a:off x="3851275" y="2781300"/>
            <a:ext cx="0" cy="6477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6" name="Line 94"/>
          <p:cNvSpPr>
            <a:spLocks noChangeShapeType="1"/>
          </p:cNvSpPr>
          <p:nvPr/>
        </p:nvSpPr>
        <p:spPr bwMode="auto">
          <a:xfrm flipV="1">
            <a:off x="3851275" y="27813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7" name="Line 95"/>
          <p:cNvSpPr>
            <a:spLocks noChangeShapeType="1"/>
          </p:cNvSpPr>
          <p:nvPr/>
        </p:nvSpPr>
        <p:spPr bwMode="auto">
          <a:xfrm flipV="1">
            <a:off x="4284663" y="2133600"/>
            <a:ext cx="0" cy="64770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8" name="Line 96"/>
          <p:cNvSpPr>
            <a:spLocks noChangeShapeType="1"/>
          </p:cNvSpPr>
          <p:nvPr/>
        </p:nvSpPr>
        <p:spPr bwMode="auto">
          <a:xfrm flipV="1">
            <a:off x="4284663" y="21336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29" name="Line 97"/>
          <p:cNvSpPr>
            <a:spLocks noChangeShapeType="1"/>
          </p:cNvSpPr>
          <p:nvPr/>
        </p:nvSpPr>
        <p:spPr bwMode="auto">
          <a:xfrm flipV="1">
            <a:off x="4716463" y="1484313"/>
            <a:ext cx="0" cy="649287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2930" name="Line 98"/>
          <p:cNvSpPr>
            <a:spLocks noChangeShapeType="1"/>
          </p:cNvSpPr>
          <p:nvPr/>
        </p:nvSpPr>
        <p:spPr bwMode="auto">
          <a:xfrm flipV="1">
            <a:off x="4716463" y="1484313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15402" name="Text Box 99"/>
          <p:cNvSpPr txBox="1">
            <a:spLocks noChangeArrowheads="1"/>
          </p:cNvSpPr>
          <p:nvPr/>
        </p:nvSpPr>
        <p:spPr bwMode="auto">
          <a:xfrm>
            <a:off x="5003800" y="2565400"/>
            <a:ext cx="3635375" cy="3232150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We can very quickly </a:t>
            </a:r>
          </a:p>
          <a:p>
            <a:pPr marL="342900" indent="-342900" algn="l">
              <a:buFontTx/>
              <a:buNone/>
            </a:pPr>
            <a:r>
              <a:rPr lang="en-IE" sz="2400"/>
              <a:t>see that activity B is </a:t>
            </a:r>
          </a:p>
          <a:p>
            <a:pPr marL="342900" indent="-342900" algn="l">
              <a:buFontTx/>
              <a:buNone/>
            </a:pPr>
            <a:r>
              <a:rPr lang="en-IE" sz="2400"/>
              <a:t>proceeding at a slower </a:t>
            </a:r>
          </a:p>
          <a:p>
            <a:pPr marL="342900" indent="-342900" algn="l">
              <a:buFontTx/>
              <a:buNone/>
            </a:pPr>
            <a:r>
              <a:rPr lang="en-IE" sz="2400"/>
              <a:t>rate than activity A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The 1 week buffer, </a:t>
            </a:r>
          </a:p>
          <a:p>
            <a:pPr marL="342900" indent="-342900" algn="l">
              <a:buFontTx/>
              <a:buNone/>
            </a:pPr>
            <a:r>
              <a:rPr lang="en-IE" sz="2400"/>
              <a:t>becomes 8 weeks by </a:t>
            </a:r>
          </a:p>
          <a:p>
            <a:pPr marL="342900" indent="-342900" algn="l">
              <a:buFontTx/>
              <a:buNone/>
            </a:pPr>
            <a:r>
              <a:rPr lang="en-IE" sz="2400"/>
              <a:t>unit 8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916" grpId="0" animBg="1"/>
      <p:bldP spid="632917" grpId="0" animBg="1"/>
      <p:bldP spid="632918" grpId="0" animBg="1"/>
      <p:bldP spid="632919" grpId="0" animBg="1"/>
      <p:bldP spid="632920" grpId="0" animBg="1"/>
      <p:bldP spid="632921" grpId="0" animBg="1"/>
      <p:bldP spid="632922" grpId="0" animBg="1"/>
      <p:bldP spid="632923" grpId="0" animBg="1"/>
      <p:bldP spid="632924" grpId="0" animBg="1"/>
      <p:bldP spid="632925" grpId="0" animBg="1"/>
      <p:bldP spid="632926" grpId="0" animBg="1"/>
      <p:bldP spid="632927" grpId="0" animBg="1"/>
      <p:bldP spid="632928" grpId="0" animBg="1"/>
      <p:bldP spid="632929" grpId="0" animBg="1"/>
      <p:bldP spid="6329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6387" name="Group 59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6417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18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19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0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1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2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3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4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5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6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7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8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29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0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1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2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3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4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5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6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7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8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39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0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1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2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3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4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5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6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7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8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49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0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1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2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3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4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5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6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7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8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59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0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1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2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3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4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5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6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7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8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69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70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6471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6388" name="Line 63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389" name="Text Box 64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6390" name="Text Box 65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6391" name="Text Box 66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6392" name="Text Box 67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6393" name="Text Box 68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6394" name="Text Box 69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6395" name="Text Box 72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6396" name="Text Box 73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6397" name="Line 74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398" name="Line 75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399" name="Line 76"/>
          <p:cNvSpPr>
            <a:spLocks noChangeShapeType="1"/>
          </p:cNvSpPr>
          <p:nvPr/>
        </p:nvSpPr>
        <p:spPr bwMode="auto">
          <a:xfrm flipV="1">
            <a:off x="16922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400" name="Line 77"/>
          <p:cNvSpPr>
            <a:spLocks noChangeShapeType="1"/>
          </p:cNvSpPr>
          <p:nvPr/>
        </p:nvSpPr>
        <p:spPr bwMode="auto">
          <a:xfrm flipV="1">
            <a:off x="21240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401" name="Line 78"/>
          <p:cNvSpPr>
            <a:spLocks noChangeShapeType="1"/>
          </p:cNvSpPr>
          <p:nvPr/>
        </p:nvSpPr>
        <p:spPr bwMode="auto">
          <a:xfrm>
            <a:off x="4716463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402" name="Line 79"/>
          <p:cNvSpPr>
            <a:spLocks noChangeShapeType="1"/>
          </p:cNvSpPr>
          <p:nvPr/>
        </p:nvSpPr>
        <p:spPr bwMode="auto">
          <a:xfrm flipV="1">
            <a:off x="38512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403" name="Line 80"/>
          <p:cNvSpPr>
            <a:spLocks noChangeShapeType="1"/>
          </p:cNvSpPr>
          <p:nvPr/>
        </p:nvSpPr>
        <p:spPr bwMode="auto">
          <a:xfrm flipV="1">
            <a:off x="40671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6404" name="Line 81"/>
          <p:cNvSpPr>
            <a:spLocks noChangeShapeType="1"/>
          </p:cNvSpPr>
          <p:nvPr/>
        </p:nvSpPr>
        <p:spPr bwMode="auto">
          <a:xfrm>
            <a:off x="5364163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6405" name="Picture 108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6406" name="Text Box 110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6407" name="Text Box 111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6408" name="Text Box 112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6409" name="Text Box 113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6410" name="Text Box 114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6411" name="Text Box 115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6412" name="Text Box 116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6413" name="Text Box 117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16414" name="Text Box 118"/>
          <p:cNvSpPr txBox="1">
            <a:spLocks noChangeArrowheads="1"/>
          </p:cNvSpPr>
          <p:nvPr/>
        </p:nvSpPr>
        <p:spPr bwMode="auto">
          <a:xfrm>
            <a:off x="4932363" y="4149725"/>
            <a:ext cx="4211637" cy="1373188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Finally, we add activity C</a:t>
            </a:r>
          </a:p>
          <a:p>
            <a:pPr marL="342900" indent="-342900" algn="l">
              <a:buFontTx/>
              <a:buNone/>
            </a:pPr>
            <a:endParaRPr lang="en-IE" sz="900"/>
          </a:p>
          <a:p>
            <a:pPr marL="342900" indent="-342900" algn="l">
              <a:buFontTx/>
              <a:buNone/>
            </a:pPr>
            <a:r>
              <a:rPr lang="en-IE" sz="2400"/>
              <a:t>Clearly, this schedule is</a:t>
            </a:r>
          </a:p>
          <a:p>
            <a:pPr marL="342900" indent="-342900" algn="l">
              <a:buFontTx/>
              <a:buNone/>
            </a:pPr>
            <a:r>
              <a:rPr lang="en-IE" sz="2400"/>
              <a:t>inefficient</a:t>
            </a:r>
            <a:endParaRPr lang="en-US" sz="2400"/>
          </a:p>
        </p:txBody>
      </p:sp>
      <p:sp>
        <p:nvSpPr>
          <p:cNvPr id="16415" name="Text Box 119"/>
          <p:cNvSpPr txBox="1">
            <a:spLocks noChangeArrowheads="1"/>
          </p:cNvSpPr>
          <p:nvPr/>
        </p:nvSpPr>
        <p:spPr bwMode="auto">
          <a:xfrm rot="-3471167">
            <a:off x="2917826" y="3643312"/>
            <a:ext cx="1001712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B</a:t>
            </a:r>
            <a:endParaRPr lang="en-US" sz="1400"/>
          </a:p>
        </p:txBody>
      </p:sp>
      <p:sp>
        <p:nvSpPr>
          <p:cNvPr id="16416" name="Text Box 120"/>
          <p:cNvSpPr txBox="1">
            <a:spLocks noChangeArrowheads="1"/>
          </p:cNvSpPr>
          <p:nvPr/>
        </p:nvSpPr>
        <p:spPr bwMode="auto">
          <a:xfrm rot="-4247820">
            <a:off x="4214812" y="3641726"/>
            <a:ext cx="1001713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C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7442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3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4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5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6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7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8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49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0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1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2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3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4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5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6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7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8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59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0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1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2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3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4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5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6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7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8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69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0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1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2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3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4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5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6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7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8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79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0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1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2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3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4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5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6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7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8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89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0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1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2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3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4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5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7496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7412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13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7414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7415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7416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7417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7418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7419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7420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7421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2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3" name="Line 70"/>
          <p:cNvSpPr>
            <a:spLocks noChangeShapeType="1"/>
          </p:cNvSpPr>
          <p:nvPr/>
        </p:nvSpPr>
        <p:spPr bwMode="auto">
          <a:xfrm flipV="1">
            <a:off x="16922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4" name="Line 71"/>
          <p:cNvSpPr>
            <a:spLocks noChangeShapeType="1"/>
          </p:cNvSpPr>
          <p:nvPr/>
        </p:nvSpPr>
        <p:spPr bwMode="auto">
          <a:xfrm flipV="1">
            <a:off x="21240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5" name="Line 72"/>
          <p:cNvSpPr>
            <a:spLocks noChangeShapeType="1"/>
          </p:cNvSpPr>
          <p:nvPr/>
        </p:nvSpPr>
        <p:spPr bwMode="auto">
          <a:xfrm>
            <a:off x="4716463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6" name="Line 73"/>
          <p:cNvSpPr>
            <a:spLocks noChangeShapeType="1"/>
          </p:cNvSpPr>
          <p:nvPr/>
        </p:nvSpPr>
        <p:spPr bwMode="auto">
          <a:xfrm flipV="1">
            <a:off x="38512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7" name="Line 74"/>
          <p:cNvSpPr>
            <a:spLocks noChangeShapeType="1"/>
          </p:cNvSpPr>
          <p:nvPr/>
        </p:nvSpPr>
        <p:spPr bwMode="auto">
          <a:xfrm flipV="1">
            <a:off x="40671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7428" name="Line 75"/>
          <p:cNvSpPr>
            <a:spLocks noChangeShapeType="1"/>
          </p:cNvSpPr>
          <p:nvPr/>
        </p:nvSpPr>
        <p:spPr bwMode="auto">
          <a:xfrm>
            <a:off x="5364163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7429" name="Picture 7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7430" name="Text Box 77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7431" name="Text Box 78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7432" name="Text Box 79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7433" name="Text Box 80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7434" name="Text Box 81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7435" name="Text Box 82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7436" name="Text Box 83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7437" name="Text Box 84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17438" name="Text Box 85"/>
          <p:cNvSpPr txBox="1">
            <a:spLocks noChangeArrowheads="1"/>
          </p:cNvSpPr>
          <p:nvPr/>
        </p:nvSpPr>
        <p:spPr bwMode="auto">
          <a:xfrm>
            <a:off x="5724525" y="1484313"/>
            <a:ext cx="3419475" cy="402907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1800"/>
              <a:t>At present we have a completion at week 20 </a:t>
            </a:r>
          </a:p>
          <a:p>
            <a:pPr marL="342900" indent="-342900" algn="l">
              <a:buFontTx/>
              <a:buNone/>
            </a:pPr>
            <a:r>
              <a:rPr lang="en-IE" sz="1800"/>
              <a:t>Activity B is proceeding slower than the other activities.</a:t>
            </a:r>
          </a:p>
          <a:p>
            <a:pPr marL="342900" indent="-342900" algn="l">
              <a:buFontTx/>
              <a:buNone/>
            </a:pPr>
            <a:r>
              <a:rPr lang="en-IE" sz="1800"/>
              <a:t>Considerable time savings could be achieved if Activity B was completed sooner; or brought parallel to activity A and C</a:t>
            </a:r>
          </a:p>
          <a:p>
            <a:pPr marL="342900" indent="-342900" algn="l">
              <a:buFontTx/>
              <a:buNone/>
            </a:pPr>
            <a:r>
              <a:rPr lang="en-IE" sz="1800"/>
              <a:t>We can bring activity B parallel with the others, by  increasing the number of resources assigned to B</a:t>
            </a:r>
          </a:p>
          <a:p>
            <a:pPr marL="342900" indent="-342900" algn="l">
              <a:buFontTx/>
              <a:buNone/>
            </a:pPr>
            <a:endParaRPr lang="en-US" sz="1800"/>
          </a:p>
        </p:txBody>
      </p:sp>
      <p:sp>
        <p:nvSpPr>
          <p:cNvPr id="17439" name="Text Box 86"/>
          <p:cNvSpPr txBox="1">
            <a:spLocks noChangeArrowheads="1"/>
          </p:cNvSpPr>
          <p:nvPr/>
        </p:nvSpPr>
        <p:spPr bwMode="auto">
          <a:xfrm rot="-3471167">
            <a:off x="2917826" y="3643312"/>
            <a:ext cx="1001712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B</a:t>
            </a:r>
            <a:endParaRPr lang="en-US" sz="1400"/>
          </a:p>
        </p:txBody>
      </p:sp>
      <p:sp>
        <p:nvSpPr>
          <p:cNvPr id="17440" name="Text Box 87"/>
          <p:cNvSpPr txBox="1">
            <a:spLocks noChangeArrowheads="1"/>
          </p:cNvSpPr>
          <p:nvPr/>
        </p:nvSpPr>
        <p:spPr bwMode="auto">
          <a:xfrm rot="-4247820">
            <a:off x="4214812" y="3641726"/>
            <a:ext cx="1001713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C</a:t>
            </a:r>
            <a:endParaRPr lang="en-US" sz="1400"/>
          </a:p>
        </p:txBody>
      </p:sp>
      <p:sp>
        <p:nvSpPr>
          <p:cNvPr id="17441" name="Line 88"/>
          <p:cNvSpPr>
            <a:spLocks noChangeShapeType="1"/>
          </p:cNvSpPr>
          <p:nvPr/>
        </p:nvSpPr>
        <p:spPr bwMode="auto">
          <a:xfrm>
            <a:off x="5580063" y="1484313"/>
            <a:ext cx="0" cy="45370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8435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8478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79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0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1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2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3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4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5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6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7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8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89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0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1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2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3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4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5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6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7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8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499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0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1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2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3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4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5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6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7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8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09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0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1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2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3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4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5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6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7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8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19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0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1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2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3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4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5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6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7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8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29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30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31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8532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8436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37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8438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8439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8440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8441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8442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8443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8444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8445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46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47" name="Line 70"/>
          <p:cNvSpPr>
            <a:spLocks noChangeShapeType="1"/>
          </p:cNvSpPr>
          <p:nvPr/>
        </p:nvSpPr>
        <p:spPr bwMode="auto">
          <a:xfrm flipV="1">
            <a:off x="1692275" y="1484313"/>
            <a:ext cx="1511300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48" name="Line 71"/>
          <p:cNvSpPr>
            <a:spLocks noChangeShapeType="1"/>
          </p:cNvSpPr>
          <p:nvPr/>
        </p:nvSpPr>
        <p:spPr bwMode="auto">
          <a:xfrm flipV="1">
            <a:off x="2124075" y="1484313"/>
            <a:ext cx="1511300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49" name="Line 72"/>
          <p:cNvSpPr>
            <a:spLocks noChangeShapeType="1"/>
          </p:cNvSpPr>
          <p:nvPr/>
        </p:nvSpPr>
        <p:spPr bwMode="auto">
          <a:xfrm>
            <a:off x="3203575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50" name="Line 73"/>
          <p:cNvSpPr>
            <a:spLocks noChangeShapeType="1"/>
          </p:cNvSpPr>
          <p:nvPr/>
        </p:nvSpPr>
        <p:spPr bwMode="auto">
          <a:xfrm flipV="1">
            <a:off x="38512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51" name="Line 74"/>
          <p:cNvSpPr>
            <a:spLocks noChangeShapeType="1"/>
          </p:cNvSpPr>
          <p:nvPr/>
        </p:nvSpPr>
        <p:spPr bwMode="auto">
          <a:xfrm flipV="1">
            <a:off x="40671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8452" name="Line 75"/>
          <p:cNvSpPr>
            <a:spLocks noChangeShapeType="1"/>
          </p:cNvSpPr>
          <p:nvPr/>
        </p:nvSpPr>
        <p:spPr bwMode="auto">
          <a:xfrm>
            <a:off x="5364163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8453" name="Picture 7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8454" name="Text Box 77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8455" name="Text Box 78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8456" name="Text Box 79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8457" name="Text Box 80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8458" name="Text Box 81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8459" name="Text Box 82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8460" name="Text Box 83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8461" name="Text Box 84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18462" name="Text Box 85"/>
          <p:cNvSpPr txBox="1">
            <a:spLocks noChangeArrowheads="1"/>
          </p:cNvSpPr>
          <p:nvPr/>
        </p:nvSpPr>
        <p:spPr bwMode="auto">
          <a:xfrm>
            <a:off x="5364163" y="3141663"/>
            <a:ext cx="3419475" cy="58737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1800"/>
              <a:t>We double the resources assigned to Activity B</a:t>
            </a:r>
            <a:endParaRPr lang="en-US" sz="1800"/>
          </a:p>
        </p:txBody>
      </p:sp>
      <p:sp>
        <p:nvSpPr>
          <p:cNvPr id="18463" name="Text Box 87"/>
          <p:cNvSpPr txBox="1">
            <a:spLocks noChangeArrowheads="1"/>
          </p:cNvSpPr>
          <p:nvPr/>
        </p:nvSpPr>
        <p:spPr bwMode="auto">
          <a:xfrm rot="-4247820">
            <a:off x="4214812" y="3641726"/>
            <a:ext cx="1001713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C</a:t>
            </a:r>
            <a:endParaRPr lang="en-US" sz="1400"/>
          </a:p>
        </p:txBody>
      </p:sp>
      <p:sp>
        <p:nvSpPr>
          <p:cNvPr id="634968" name="Line 88"/>
          <p:cNvSpPr>
            <a:spLocks noChangeShapeType="1"/>
          </p:cNvSpPr>
          <p:nvPr/>
        </p:nvSpPr>
        <p:spPr bwMode="auto">
          <a:xfrm flipV="1">
            <a:off x="1692275" y="6021388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69" name="Line 89"/>
          <p:cNvSpPr>
            <a:spLocks noChangeShapeType="1"/>
          </p:cNvSpPr>
          <p:nvPr/>
        </p:nvSpPr>
        <p:spPr bwMode="auto">
          <a:xfrm flipV="1">
            <a:off x="1908175" y="5373688"/>
            <a:ext cx="431800" cy="0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0" name="Line 90"/>
          <p:cNvSpPr>
            <a:spLocks noChangeShapeType="1"/>
          </p:cNvSpPr>
          <p:nvPr/>
        </p:nvSpPr>
        <p:spPr bwMode="auto">
          <a:xfrm flipV="1">
            <a:off x="2124075" y="47244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1" name="Line 91"/>
          <p:cNvSpPr>
            <a:spLocks noChangeShapeType="1"/>
          </p:cNvSpPr>
          <p:nvPr/>
        </p:nvSpPr>
        <p:spPr bwMode="auto">
          <a:xfrm flipV="1">
            <a:off x="2555875" y="34290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2" name="Line 92"/>
          <p:cNvSpPr>
            <a:spLocks noChangeShapeType="1"/>
          </p:cNvSpPr>
          <p:nvPr/>
        </p:nvSpPr>
        <p:spPr bwMode="auto">
          <a:xfrm flipV="1">
            <a:off x="2987675" y="2133600"/>
            <a:ext cx="431800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3" name="Line 93"/>
          <p:cNvSpPr>
            <a:spLocks noChangeShapeType="1"/>
          </p:cNvSpPr>
          <p:nvPr/>
        </p:nvSpPr>
        <p:spPr bwMode="auto">
          <a:xfrm flipV="1">
            <a:off x="2339975" y="4076700"/>
            <a:ext cx="431800" cy="0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4" name="Line 94"/>
          <p:cNvSpPr>
            <a:spLocks noChangeShapeType="1"/>
          </p:cNvSpPr>
          <p:nvPr/>
        </p:nvSpPr>
        <p:spPr bwMode="auto">
          <a:xfrm flipV="1">
            <a:off x="2771775" y="2781300"/>
            <a:ext cx="431800" cy="0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5" name="Line 95"/>
          <p:cNvSpPr>
            <a:spLocks noChangeShapeType="1"/>
          </p:cNvSpPr>
          <p:nvPr/>
        </p:nvSpPr>
        <p:spPr bwMode="auto">
          <a:xfrm flipV="1">
            <a:off x="3203575" y="1484313"/>
            <a:ext cx="431800" cy="0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6" name="Line 96"/>
          <p:cNvSpPr>
            <a:spLocks noChangeShapeType="1"/>
          </p:cNvSpPr>
          <p:nvPr/>
        </p:nvSpPr>
        <p:spPr bwMode="auto">
          <a:xfrm flipH="1" flipV="1">
            <a:off x="2124075" y="4724400"/>
            <a:ext cx="0" cy="12969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7" name="Line 97"/>
          <p:cNvSpPr>
            <a:spLocks noChangeShapeType="1"/>
          </p:cNvSpPr>
          <p:nvPr/>
        </p:nvSpPr>
        <p:spPr bwMode="auto">
          <a:xfrm flipH="1" flipV="1">
            <a:off x="2987675" y="2133600"/>
            <a:ext cx="0" cy="12969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8" name="Line 98"/>
          <p:cNvSpPr>
            <a:spLocks noChangeShapeType="1"/>
          </p:cNvSpPr>
          <p:nvPr/>
        </p:nvSpPr>
        <p:spPr bwMode="auto">
          <a:xfrm flipH="1" flipV="1">
            <a:off x="2555875" y="3429000"/>
            <a:ext cx="0" cy="12969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79" name="Line 99"/>
          <p:cNvSpPr>
            <a:spLocks noChangeShapeType="1"/>
          </p:cNvSpPr>
          <p:nvPr/>
        </p:nvSpPr>
        <p:spPr bwMode="auto">
          <a:xfrm flipH="1" flipV="1">
            <a:off x="2339975" y="4076700"/>
            <a:ext cx="0" cy="1296988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80" name="Line 100"/>
          <p:cNvSpPr>
            <a:spLocks noChangeShapeType="1"/>
          </p:cNvSpPr>
          <p:nvPr/>
        </p:nvSpPr>
        <p:spPr bwMode="auto">
          <a:xfrm flipH="1" flipV="1">
            <a:off x="2771775" y="2781300"/>
            <a:ext cx="0" cy="1296988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34981" name="Line 101"/>
          <p:cNvSpPr>
            <a:spLocks noChangeShapeType="1"/>
          </p:cNvSpPr>
          <p:nvPr/>
        </p:nvSpPr>
        <p:spPr bwMode="auto">
          <a:xfrm flipH="1" flipV="1">
            <a:off x="3203575" y="1484313"/>
            <a:ext cx="0" cy="1296987"/>
          </a:xfrm>
          <a:prstGeom prst="line">
            <a:avLst/>
          </a:prstGeom>
          <a:noFill/>
          <a:ln w="28575">
            <a:solidFill>
              <a:srgbClr val="00008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68" grpId="0" animBg="1"/>
      <p:bldP spid="634969" grpId="0" animBg="1"/>
      <p:bldP spid="634970" grpId="0" animBg="1"/>
      <p:bldP spid="634971" grpId="0" animBg="1"/>
      <p:bldP spid="634972" grpId="0" animBg="1"/>
      <p:bldP spid="634973" grpId="0" animBg="1"/>
      <p:bldP spid="634974" grpId="0" animBg="1"/>
      <p:bldP spid="634975" grpId="0" animBg="1"/>
      <p:bldP spid="634976" grpId="0" animBg="1"/>
      <p:bldP spid="634977" grpId="0" animBg="1"/>
      <p:bldP spid="634978" grpId="0" animBg="1"/>
      <p:bldP spid="634979" grpId="0" animBg="1"/>
      <p:bldP spid="634980" grpId="0" animBg="1"/>
      <p:bldP spid="6349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9491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2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3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4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5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6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7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8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499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0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1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2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3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4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5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6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7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8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09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0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1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2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3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4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5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6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7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8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19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0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1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2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3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4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5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6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7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8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29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0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1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2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3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4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5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6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7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8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39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40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41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42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43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44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9545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9460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61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9462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9463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9464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9465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9466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9467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9468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9469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0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1" name="Line 70"/>
          <p:cNvSpPr>
            <a:spLocks noChangeShapeType="1"/>
          </p:cNvSpPr>
          <p:nvPr/>
        </p:nvSpPr>
        <p:spPr bwMode="auto">
          <a:xfrm flipV="1">
            <a:off x="1692275" y="1484313"/>
            <a:ext cx="1511300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2" name="Line 71"/>
          <p:cNvSpPr>
            <a:spLocks noChangeShapeType="1"/>
          </p:cNvSpPr>
          <p:nvPr/>
        </p:nvSpPr>
        <p:spPr bwMode="auto">
          <a:xfrm flipV="1">
            <a:off x="2124075" y="1484313"/>
            <a:ext cx="1511300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3" name="Line 72"/>
          <p:cNvSpPr>
            <a:spLocks noChangeShapeType="1"/>
          </p:cNvSpPr>
          <p:nvPr/>
        </p:nvSpPr>
        <p:spPr bwMode="auto">
          <a:xfrm>
            <a:off x="3203575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4" name="Line 73"/>
          <p:cNvSpPr>
            <a:spLocks noChangeShapeType="1"/>
          </p:cNvSpPr>
          <p:nvPr/>
        </p:nvSpPr>
        <p:spPr bwMode="auto">
          <a:xfrm flipV="1">
            <a:off x="23399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5" name="Line 74"/>
          <p:cNvSpPr>
            <a:spLocks noChangeShapeType="1"/>
          </p:cNvSpPr>
          <p:nvPr/>
        </p:nvSpPr>
        <p:spPr bwMode="auto">
          <a:xfrm flipV="1">
            <a:off x="25558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76" name="Line 75"/>
          <p:cNvSpPr>
            <a:spLocks noChangeShapeType="1"/>
          </p:cNvSpPr>
          <p:nvPr/>
        </p:nvSpPr>
        <p:spPr bwMode="auto">
          <a:xfrm>
            <a:off x="38512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9477" name="Picture 7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9478" name="Text Box 77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9479" name="Text Box 78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9480" name="Text Box 79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9481" name="Text Box 80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9482" name="Text Box 81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9483" name="Text Box 82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9484" name="Text Box 83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9485" name="Text Box 84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19486" name="Text Box 85"/>
          <p:cNvSpPr txBox="1">
            <a:spLocks noChangeArrowheads="1"/>
          </p:cNvSpPr>
          <p:nvPr/>
        </p:nvSpPr>
        <p:spPr bwMode="auto">
          <a:xfrm>
            <a:off x="4427538" y="1484313"/>
            <a:ext cx="3419475" cy="2679700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1800"/>
              <a:t>We double the resources assigned to Activity B</a:t>
            </a:r>
          </a:p>
          <a:p>
            <a:pPr marL="342900" indent="-342900" algn="l">
              <a:buFontTx/>
              <a:buNone/>
            </a:pPr>
            <a:r>
              <a:rPr lang="en-IE" sz="1800"/>
              <a:t>Once Activity B is brought parallel, we can commence activity C earlier without clashing.</a:t>
            </a:r>
          </a:p>
          <a:p>
            <a:pPr marL="342900" indent="-342900" algn="l">
              <a:buFontTx/>
              <a:buNone/>
            </a:pPr>
            <a:r>
              <a:rPr lang="en-IE" sz="1800"/>
              <a:t>By doing this we shorten the overall project duration from 20 weeks to 13 weeks. </a:t>
            </a:r>
            <a:endParaRPr lang="en-US" sz="1800"/>
          </a:p>
        </p:txBody>
      </p:sp>
      <p:sp>
        <p:nvSpPr>
          <p:cNvPr id="19487" name="Text Box 86"/>
          <p:cNvSpPr txBox="1">
            <a:spLocks noChangeArrowheads="1"/>
          </p:cNvSpPr>
          <p:nvPr/>
        </p:nvSpPr>
        <p:spPr bwMode="auto">
          <a:xfrm rot="-4247820">
            <a:off x="27003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C</a:t>
            </a:r>
            <a:endParaRPr lang="en-US" sz="1400"/>
          </a:p>
        </p:txBody>
      </p:sp>
      <p:sp>
        <p:nvSpPr>
          <p:cNvPr id="19488" name="Text Box 101"/>
          <p:cNvSpPr txBox="1">
            <a:spLocks noChangeArrowheads="1"/>
          </p:cNvSpPr>
          <p:nvPr/>
        </p:nvSpPr>
        <p:spPr bwMode="auto">
          <a:xfrm rot="-4247820">
            <a:off x="2127251" y="3643312"/>
            <a:ext cx="1001712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B</a:t>
            </a:r>
            <a:endParaRPr lang="en-US" sz="1400"/>
          </a:p>
        </p:txBody>
      </p:sp>
      <p:sp>
        <p:nvSpPr>
          <p:cNvPr id="19489" name="Line 102"/>
          <p:cNvSpPr>
            <a:spLocks noChangeShapeType="1"/>
          </p:cNvSpPr>
          <p:nvPr/>
        </p:nvSpPr>
        <p:spPr bwMode="auto">
          <a:xfrm>
            <a:off x="4067175" y="1484313"/>
            <a:ext cx="0" cy="45370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9490" name="Text Box 103"/>
          <p:cNvSpPr txBox="1">
            <a:spLocks noChangeArrowheads="1"/>
          </p:cNvSpPr>
          <p:nvPr/>
        </p:nvSpPr>
        <p:spPr bwMode="auto">
          <a:xfrm>
            <a:off x="39243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>
                <a:solidFill>
                  <a:srgbClr val="006600"/>
                </a:solidFill>
              </a:rPr>
              <a:t>13</a:t>
            </a:r>
            <a:endParaRPr lang="en-US" sz="1200">
              <a:solidFill>
                <a:srgbClr val="00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4000" smtClean="0"/>
              <a:t>Line of Balance – SS relationship</a:t>
            </a:r>
            <a:endParaRPr lang="en-US" sz="4000" smtClean="0"/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20509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0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1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2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3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4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5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6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7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8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19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0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1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2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3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4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5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6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7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8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29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0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1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2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3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4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5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6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7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8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39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0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1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2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3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4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5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6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7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8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49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0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1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2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3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4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5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6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7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8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59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60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61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62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563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0484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20485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20486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20487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20488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20489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20490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20491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20492" name="AutoShape 85"/>
          <p:cNvSpPr>
            <a:spLocks noChangeArrowheads="1"/>
          </p:cNvSpPr>
          <p:nvPr/>
        </p:nvSpPr>
        <p:spPr bwMode="auto">
          <a:xfrm>
            <a:off x="3851275" y="1484313"/>
            <a:ext cx="1728788" cy="4538662"/>
          </a:xfrm>
          <a:prstGeom prst="parallelogram">
            <a:avLst>
              <a:gd name="adj" fmla="val 87245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0493" name="AutoShape 86"/>
          <p:cNvSpPr>
            <a:spLocks noChangeArrowheads="1"/>
          </p:cNvSpPr>
          <p:nvPr/>
        </p:nvSpPr>
        <p:spPr bwMode="auto">
          <a:xfrm>
            <a:off x="1258888" y="1484313"/>
            <a:ext cx="1728787" cy="4538662"/>
          </a:xfrm>
          <a:prstGeom prst="parallelogram">
            <a:avLst>
              <a:gd name="adj" fmla="val 87245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0494" name="AutoShape 87"/>
          <p:cNvSpPr>
            <a:spLocks noChangeArrowheads="1"/>
          </p:cNvSpPr>
          <p:nvPr/>
        </p:nvSpPr>
        <p:spPr bwMode="auto">
          <a:xfrm>
            <a:off x="1692275" y="1484313"/>
            <a:ext cx="1944688" cy="4537075"/>
          </a:xfrm>
          <a:prstGeom prst="parallelogram">
            <a:avLst>
              <a:gd name="adj" fmla="val 7788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0495" name="AutoShape 88"/>
          <p:cNvSpPr>
            <a:spLocks noChangeArrowheads="1"/>
          </p:cNvSpPr>
          <p:nvPr/>
        </p:nvSpPr>
        <p:spPr bwMode="auto">
          <a:xfrm>
            <a:off x="1692275" y="1484313"/>
            <a:ext cx="3455988" cy="4537075"/>
          </a:xfrm>
          <a:prstGeom prst="parallelogram">
            <a:avLst>
              <a:gd name="adj" fmla="val 86815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0496" name="Line 77"/>
          <p:cNvSpPr>
            <a:spLocks noChangeShapeType="1"/>
          </p:cNvSpPr>
          <p:nvPr/>
        </p:nvSpPr>
        <p:spPr bwMode="auto">
          <a:xfrm flipV="1">
            <a:off x="2124075" y="4724400"/>
            <a:ext cx="431800" cy="1296988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497" name="Line 89"/>
          <p:cNvSpPr>
            <a:spLocks noChangeShapeType="1"/>
          </p:cNvSpPr>
          <p:nvPr/>
        </p:nvSpPr>
        <p:spPr bwMode="auto">
          <a:xfrm>
            <a:off x="5580063" y="1484313"/>
            <a:ext cx="0" cy="865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498" name="Line 90"/>
          <p:cNvSpPr>
            <a:spLocks noChangeShapeType="1"/>
          </p:cNvSpPr>
          <p:nvPr/>
        </p:nvSpPr>
        <p:spPr bwMode="auto">
          <a:xfrm flipH="1">
            <a:off x="5580063" y="1916113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499" name="Text Box 91"/>
          <p:cNvSpPr txBox="1">
            <a:spLocks noChangeArrowheads="1"/>
          </p:cNvSpPr>
          <p:nvPr/>
        </p:nvSpPr>
        <p:spPr bwMode="auto">
          <a:xfrm>
            <a:off x="5795963" y="1557338"/>
            <a:ext cx="2554287" cy="420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2400"/>
              <a:t>Overall Duration</a:t>
            </a:r>
            <a:endParaRPr lang="en-US" sz="2400"/>
          </a:p>
        </p:txBody>
      </p:sp>
      <p:sp>
        <p:nvSpPr>
          <p:cNvPr id="20500" name="Text Box 93"/>
          <p:cNvSpPr txBox="1">
            <a:spLocks noChangeArrowheads="1"/>
          </p:cNvSpPr>
          <p:nvPr/>
        </p:nvSpPr>
        <p:spPr bwMode="auto">
          <a:xfrm>
            <a:off x="3779838" y="1052513"/>
            <a:ext cx="8572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Buffer</a:t>
            </a:r>
            <a:endParaRPr lang="en-US" sz="1800"/>
          </a:p>
        </p:txBody>
      </p:sp>
      <p:sp>
        <p:nvSpPr>
          <p:cNvPr id="20501" name="Line 94"/>
          <p:cNvSpPr>
            <a:spLocks noChangeShapeType="1"/>
          </p:cNvSpPr>
          <p:nvPr/>
        </p:nvSpPr>
        <p:spPr bwMode="auto">
          <a:xfrm>
            <a:off x="1476375" y="602138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2" name="Line 95"/>
          <p:cNvSpPr>
            <a:spLocks noChangeShapeType="1"/>
          </p:cNvSpPr>
          <p:nvPr/>
        </p:nvSpPr>
        <p:spPr bwMode="auto">
          <a:xfrm>
            <a:off x="1692275" y="602138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3" name="Line 96"/>
          <p:cNvSpPr>
            <a:spLocks noChangeShapeType="1"/>
          </p:cNvSpPr>
          <p:nvPr/>
        </p:nvSpPr>
        <p:spPr bwMode="auto">
          <a:xfrm flipV="1">
            <a:off x="1187450" y="630872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4" name="Line 97"/>
          <p:cNvSpPr>
            <a:spLocks noChangeShapeType="1"/>
          </p:cNvSpPr>
          <p:nvPr/>
        </p:nvSpPr>
        <p:spPr bwMode="auto">
          <a:xfrm flipH="1">
            <a:off x="1692275" y="6308725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5" name="Line 98"/>
          <p:cNvSpPr>
            <a:spLocks noChangeShapeType="1"/>
          </p:cNvSpPr>
          <p:nvPr/>
        </p:nvSpPr>
        <p:spPr bwMode="auto">
          <a:xfrm flipV="1">
            <a:off x="3635375" y="105251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6" name="Line 99"/>
          <p:cNvSpPr>
            <a:spLocks noChangeShapeType="1"/>
          </p:cNvSpPr>
          <p:nvPr/>
        </p:nvSpPr>
        <p:spPr bwMode="auto">
          <a:xfrm flipV="1">
            <a:off x="4716463" y="105251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7" name="Line 100"/>
          <p:cNvSpPr>
            <a:spLocks noChangeShapeType="1"/>
          </p:cNvSpPr>
          <p:nvPr/>
        </p:nvSpPr>
        <p:spPr bwMode="auto">
          <a:xfrm flipH="1">
            <a:off x="3635375" y="1341438"/>
            <a:ext cx="10810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08" name="Text Box 101"/>
          <p:cNvSpPr txBox="1">
            <a:spLocks noChangeArrowheads="1"/>
          </p:cNvSpPr>
          <p:nvPr/>
        </p:nvSpPr>
        <p:spPr bwMode="auto">
          <a:xfrm>
            <a:off x="755650" y="6308725"/>
            <a:ext cx="19240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Minimum Buffer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4000" smtClean="0"/>
              <a:t>Line of Balance – FF relationship</a:t>
            </a:r>
            <a:endParaRPr lang="en-US" sz="4000" smtClean="0"/>
          </a:p>
        </p:txBody>
      </p:sp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21533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34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35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36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37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38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39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0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1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2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3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4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5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6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7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8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49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0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1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2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3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4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5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6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7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8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59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0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1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2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3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4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5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6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7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8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69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0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1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2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3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4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5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6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7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8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79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0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1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2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3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4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5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6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587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21508" name="Text Box 59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21509" name="Text Box 60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21510" name="Text Box 61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21511" name="Text Box 62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21512" name="Text Box 63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21513" name="Text Box 64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21514" name="Text Box 65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21515" name="Text Box 66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21516" name="AutoShape 67"/>
          <p:cNvSpPr>
            <a:spLocks noChangeArrowheads="1"/>
          </p:cNvSpPr>
          <p:nvPr/>
        </p:nvSpPr>
        <p:spPr bwMode="auto">
          <a:xfrm>
            <a:off x="3851275" y="1484313"/>
            <a:ext cx="1728788" cy="4538662"/>
          </a:xfrm>
          <a:prstGeom prst="parallelogram">
            <a:avLst>
              <a:gd name="adj" fmla="val 87245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1517" name="AutoShape 68"/>
          <p:cNvSpPr>
            <a:spLocks noChangeArrowheads="1"/>
          </p:cNvSpPr>
          <p:nvPr/>
        </p:nvSpPr>
        <p:spPr bwMode="auto">
          <a:xfrm>
            <a:off x="1258888" y="1484313"/>
            <a:ext cx="1728787" cy="4538662"/>
          </a:xfrm>
          <a:prstGeom prst="parallelogram">
            <a:avLst>
              <a:gd name="adj" fmla="val 87245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1518" name="AutoShape 69"/>
          <p:cNvSpPr>
            <a:spLocks noChangeArrowheads="1"/>
          </p:cNvSpPr>
          <p:nvPr/>
        </p:nvSpPr>
        <p:spPr bwMode="auto">
          <a:xfrm>
            <a:off x="3203575" y="1484313"/>
            <a:ext cx="1944688" cy="4537075"/>
          </a:xfrm>
          <a:prstGeom prst="parallelogram">
            <a:avLst>
              <a:gd name="adj" fmla="val 77880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1519" name="AutoShape 70"/>
          <p:cNvSpPr>
            <a:spLocks noChangeArrowheads="1"/>
          </p:cNvSpPr>
          <p:nvPr/>
        </p:nvSpPr>
        <p:spPr bwMode="auto">
          <a:xfrm>
            <a:off x="1692275" y="1484313"/>
            <a:ext cx="3455988" cy="4537075"/>
          </a:xfrm>
          <a:prstGeom prst="parallelogram">
            <a:avLst>
              <a:gd name="adj" fmla="val 87597"/>
            </a:avLst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21520" name="Line 71"/>
          <p:cNvSpPr>
            <a:spLocks noChangeShapeType="1"/>
          </p:cNvSpPr>
          <p:nvPr/>
        </p:nvSpPr>
        <p:spPr bwMode="auto">
          <a:xfrm flipV="1">
            <a:off x="4284663" y="1484313"/>
            <a:ext cx="431800" cy="1296987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1" name="Text Box 72"/>
          <p:cNvSpPr txBox="1">
            <a:spLocks noChangeArrowheads="1"/>
          </p:cNvSpPr>
          <p:nvPr/>
        </p:nvSpPr>
        <p:spPr bwMode="auto">
          <a:xfrm>
            <a:off x="5795963" y="1557338"/>
            <a:ext cx="2554287" cy="4206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2400"/>
              <a:t>Overall Duration</a:t>
            </a:r>
            <a:endParaRPr lang="en-US" sz="2400"/>
          </a:p>
        </p:txBody>
      </p:sp>
      <p:sp>
        <p:nvSpPr>
          <p:cNvPr id="21522" name="Line 73"/>
          <p:cNvSpPr>
            <a:spLocks noChangeShapeType="1"/>
          </p:cNvSpPr>
          <p:nvPr/>
        </p:nvSpPr>
        <p:spPr bwMode="auto">
          <a:xfrm>
            <a:off x="5580063" y="1484313"/>
            <a:ext cx="0" cy="8651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3" name="Line 74"/>
          <p:cNvSpPr>
            <a:spLocks noChangeShapeType="1"/>
          </p:cNvSpPr>
          <p:nvPr/>
        </p:nvSpPr>
        <p:spPr bwMode="auto">
          <a:xfrm flipH="1">
            <a:off x="5580063" y="1916113"/>
            <a:ext cx="647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4" name="Line 75"/>
          <p:cNvSpPr>
            <a:spLocks noChangeShapeType="1"/>
          </p:cNvSpPr>
          <p:nvPr/>
        </p:nvSpPr>
        <p:spPr bwMode="auto">
          <a:xfrm flipV="1">
            <a:off x="1187450" y="630872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5" name="Line 76"/>
          <p:cNvSpPr>
            <a:spLocks noChangeShapeType="1"/>
          </p:cNvSpPr>
          <p:nvPr/>
        </p:nvSpPr>
        <p:spPr bwMode="auto">
          <a:xfrm flipH="1">
            <a:off x="1692275" y="6308725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6" name="Text Box 77"/>
          <p:cNvSpPr txBox="1">
            <a:spLocks noChangeArrowheads="1"/>
          </p:cNvSpPr>
          <p:nvPr/>
        </p:nvSpPr>
        <p:spPr bwMode="auto">
          <a:xfrm>
            <a:off x="755650" y="6308725"/>
            <a:ext cx="19240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Minimum Buffer</a:t>
            </a:r>
            <a:endParaRPr lang="en-US" sz="1800"/>
          </a:p>
        </p:txBody>
      </p:sp>
      <p:sp>
        <p:nvSpPr>
          <p:cNvPr id="21527" name="Line 78"/>
          <p:cNvSpPr>
            <a:spLocks noChangeShapeType="1"/>
          </p:cNvSpPr>
          <p:nvPr/>
        </p:nvSpPr>
        <p:spPr bwMode="auto">
          <a:xfrm>
            <a:off x="1476375" y="602138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8" name="Line 79"/>
          <p:cNvSpPr>
            <a:spLocks noChangeShapeType="1"/>
          </p:cNvSpPr>
          <p:nvPr/>
        </p:nvSpPr>
        <p:spPr bwMode="auto">
          <a:xfrm>
            <a:off x="1692275" y="6021388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29" name="Line 80"/>
          <p:cNvSpPr>
            <a:spLocks noChangeShapeType="1"/>
          </p:cNvSpPr>
          <p:nvPr/>
        </p:nvSpPr>
        <p:spPr bwMode="auto">
          <a:xfrm flipH="1">
            <a:off x="2987675" y="1341438"/>
            <a:ext cx="17287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30" name="Line 81"/>
          <p:cNvSpPr>
            <a:spLocks noChangeShapeType="1"/>
          </p:cNvSpPr>
          <p:nvPr/>
        </p:nvSpPr>
        <p:spPr bwMode="auto">
          <a:xfrm flipV="1">
            <a:off x="2987675" y="105251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31" name="Line 82"/>
          <p:cNvSpPr>
            <a:spLocks noChangeShapeType="1"/>
          </p:cNvSpPr>
          <p:nvPr/>
        </p:nvSpPr>
        <p:spPr bwMode="auto">
          <a:xfrm flipV="1">
            <a:off x="4716463" y="1052513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1532" name="Text Box 83"/>
          <p:cNvSpPr txBox="1">
            <a:spLocks noChangeArrowheads="1"/>
          </p:cNvSpPr>
          <p:nvPr/>
        </p:nvSpPr>
        <p:spPr bwMode="auto">
          <a:xfrm>
            <a:off x="3419475" y="1052513"/>
            <a:ext cx="8572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Buffer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Line of Balance Example 2</a:t>
            </a:r>
            <a:endParaRPr 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981075"/>
            <a:ext cx="8218488" cy="5688013"/>
          </a:xfrm>
        </p:spPr>
        <p:txBody>
          <a:bodyPr/>
          <a:lstStyle/>
          <a:p>
            <a:pPr eaLnBrk="1" hangingPunct="1"/>
            <a:r>
              <a:rPr lang="en-IE" sz="2800" dirty="0" smtClean="0"/>
              <a:t>Consider the project below which consists of 5 construction activities</a:t>
            </a:r>
          </a:p>
          <a:p>
            <a:pPr eaLnBrk="1" hangingPunct="1"/>
            <a:endParaRPr lang="en-IE" sz="2800" dirty="0" smtClean="0"/>
          </a:p>
          <a:p>
            <a:pPr eaLnBrk="1" hangingPunct="1"/>
            <a:endParaRPr lang="en-IE" sz="2800" dirty="0" smtClean="0"/>
          </a:p>
          <a:p>
            <a:pPr eaLnBrk="1" hangingPunct="1"/>
            <a:endParaRPr lang="en-IE" sz="2800" dirty="0" smtClean="0"/>
          </a:p>
          <a:p>
            <a:pPr eaLnBrk="1" hangingPunct="1"/>
            <a:endParaRPr lang="en-IE" sz="2800" dirty="0" smtClean="0"/>
          </a:p>
          <a:p>
            <a:pPr eaLnBrk="1" hangingPunct="1"/>
            <a:endParaRPr lang="en-IE" sz="2800" dirty="0" smtClean="0"/>
          </a:p>
          <a:p>
            <a:pPr eaLnBrk="1" hangingPunct="1"/>
            <a:endParaRPr lang="en-IE" sz="2800" dirty="0" smtClean="0"/>
          </a:p>
          <a:p>
            <a:pPr eaLnBrk="1" hangingPunct="1"/>
            <a:endParaRPr lang="en-IE" sz="2800" dirty="0" smtClean="0"/>
          </a:p>
          <a:p>
            <a:pPr eaLnBrk="1" hangingPunct="1"/>
            <a:r>
              <a:rPr lang="en-IE" sz="2800" dirty="0" smtClean="0"/>
              <a:t>The contractor will be constructing 10 houses in the above sequence</a:t>
            </a:r>
          </a:p>
          <a:p>
            <a:pPr eaLnBrk="1" hangingPunct="1"/>
            <a:endParaRPr lang="en-US" sz="2800" dirty="0" smtClean="0"/>
          </a:p>
        </p:txBody>
      </p:sp>
      <p:graphicFrame>
        <p:nvGraphicFramePr>
          <p:cNvPr id="641089" name="Group 65"/>
          <p:cNvGraphicFramePr>
            <a:graphicFrameLocks noGrp="1"/>
          </p:cNvGraphicFramePr>
          <p:nvPr>
            <p:ph sz="half" idx="2"/>
          </p:nvPr>
        </p:nvGraphicFramePr>
        <p:xfrm>
          <a:off x="1835150" y="1989138"/>
          <a:ext cx="5688013" cy="2011680"/>
        </p:xfrm>
        <a:graphic>
          <a:graphicData uri="http://schemas.openxmlformats.org/drawingml/2006/table">
            <a:tbl>
              <a:tblPr/>
              <a:tblGrid>
                <a:gridCol w="1895475"/>
                <a:gridCol w="1897063"/>
                <a:gridCol w="1895475"/>
              </a:tblGrid>
              <a:tr h="179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Activity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Duration (weeks)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Number of Gangs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Foundations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External Walls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Roof Construction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Internal Finishes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9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External Works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E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2562" name="Group 82"/>
          <p:cNvGrpSpPr>
            <a:grpSpLocks/>
          </p:cNvGrpSpPr>
          <p:nvPr/>
        </p:nvGrpSpPr>
        <p:grpSpPr bwMode="auto">
          <a:xfrm>
            <a:off x="179388" y="4365625"/>
            <a:ext cx="8783637" cy="860425"/>
            <a:chOff x="113" y="2613"/>
            <a:chExt cx="5533" cy="542"/>
          </a:xfrm>
        </p:grpSpPr>
        <p:sp>
          <p:nvSpPr>
            <p:cNvPr id="22564" name="Text Box 4"/>
            <p:cNvSpPr txBox="1">
              <a:spLocks noChangeArrowheads="1"/>
            </p:cNvSpPr>
            <p:nvPr/>
          </p:nvSpPr>
          <p:spPr bwMode="auto">
            <a:xfrm>
              <a:off x="113" y="2796"/>
              <a:ext cx="816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IE" sz="1200"/>
                <a:t>Foundations</a:t>
              </a:r>
              <a:endParaRPr lang="en-GB" sz="1200"/>
            </a:p>
          </p:txBody>
        </p:sp>
        <p:sp>
          <p:nvSpPr>
            <p:cNvPr id="22565" name="Text Box 5"/>
            <p:cNvSpPr txBox="1">
              <a:spLocks noChangeArrowheads="1"/>
            </p:cNvSpPr>
            <p:nvPr/>
          </p:nvSpPr>
          <p:spPr bwMode="auto">
            <a:xfrm>
              <a:off x="657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66" name="Text Box 6"/>
            <p:cNvSpPr txBox="1">
              <a:spLocks noChangeArrowheads="1"/>
            </p:cNvSpPr>
            <p:nvPr/>
          </p:nvSpPr>
          <p:spPr bwMode="auto">
            <a:xfrm>
              <a:off x="113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67" name="Text Box 7"/>
            <p:cNvSpPr txBox="1">
              <a:spLocks noChangeArrowheads="1"/>
            </p:cNvSpPr>
            <p:nvPr/>
          </p:nvSpPr>
          <p:spPr bwMode="auto">
            <a:xfrm>
              <a:off x="657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68" name="Text Box 8"/>
            <p:cNvSpPr txBox="1">
              <a:spLocks noChangeArrowheads="1"/>
            </p:cNvSpPr>
            <p:nvPr/>
          </p:nvSpPr>
          <p:spPr bwMode="auto">
            <a:xfrm>
              <a:off x="385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69" name="Text Box 9"/>
            <p:cNvSpPr txBox="1">
              <a:spLocks noChangeArrowheads="1"/>
            </p:cNvSpPr>
            <p:nvPr/>
          </p:nvSpPr>
          <p:spPr bwMode="auto">
            <a:xfrm>
              <a:off x="113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70" name="Text Box 10"/>
            <p:cNvSpPr txBox="1">
              <a:spLocks noChangeArrowheads="1"/>
            </p:cNvSpPr>
            <p:nvPr/>
          </p:nvSpPr>
          <p:spPr bwMode="auto">
            <a:xfrm>
              <a:off x="385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GB" sz="1200"/>
                <a:t>2</a:t>
              </a:r>
            </a:p>
          </p:txBody>
        </p:sp>
        <p:sp>
          <p:nvSpPr>
            <p:cNvPr id="22571" name="Text Box 11"/>
            <p:cNvSpPr txBox="1">
              <a:spLocks noChangeArrowheads="1"/>
            </p:cNvSpPr>
            <p:nvPr/>
          </p:nvSpPr>
          <p:spPr bwMode="auto">
            <a:xfrm>
              <a:off x="1293" y="2796"/>
              <a:ext cx="816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IE" sz="1200"/>
                <a:t>External Walls</a:t>
              </a:r>
              <a:endParaRPr lang="en-GB" sz="1200"/>
            </a:p>
          </p:txBody>
        </p:sp>
        <p:sp>
          <p:nvSpPr>
            <p:cNvPr id="22572" name="Text Box 12"/>
            <p:cNvSpPr txBox="1">
              <a:spLocks noChangeArrowheads="1"/>
            </p:cNvSpPr>
            <p:nvPr/>
          </p:nvSpPr>
          <p:spPr bwMode="auto">
            <a:xfrm>
              <a:off x="1837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73" name="Text Box 13"/>
            <p:cNvSpPr txBox="1">
              <a:spLocks noChangeArrowheads="1"/>
            </p:cNvSpPr>
            <p:nvPr/>
          </p:nvSpPr>
          <p:spPr bwMode="auto">
            <a:xfrm>
              <a:off x="1293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74" name="Text Box 14"/>
            <p:cNvSpPr txBox="1">
              <a:spLocks noChangeArrowheads="1"/>
            </p:cNvSpPr>
            <p:nvPr/>
          </p:nvSpPr>
          <p:spPr bwMode="auto">
            <a:xfrm>
              <a:off x="1837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75" name="Text Box 15"/>
            <p:cNvSpPr txBox="1">
              <a:spLocks noChangeArrowheads="1"/>
            </p:cNvSpPr>
            <p:nvPr/>
          </p:nvSpPr>
          <p:spPr bwMode="auto">
            <a:xfrm>
              <a:off x="1565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76" name="Text Box 16"/>
            <p:cNvSpPr txBox="1">
              <a:spLocks noChangeArrowheads="1"/>
            </p:cNvSpPr>
            <p:nvPr/>
          </p:nvSpPr>
          <p:spPr bwMode="auto">
            <a:xfrm>
              <a:off x="1293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77" name="Text Box 17"/>
            <p:cNvSpPr txBox="1">
              <a:spLocks noChangeArrowheads="1"/>
            </p:cNvSpPr>
            <p:nvPr/>
          </p:nvSpPr>
          <p:spPr bwMode="auto">
            <a:xfrm>
              <a:off x="1565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IE" sz="1200"/>
                <a:t>4</a:t>
              </a:r>
              <a:endParaRPr lang="en-GB" sz="1200"/>
            </a:p>
          </p:txBody>
        </p:sp>
        <p:sp>
          <p:nvSpPr>
            <p:cNvPr id="22578" name="Text Box 18"/>
            <p:cNvSpPr txBox="1">
              <a:spLocks noChangeArrowheads="1"/>
            </p:cNvSpPr>
            <p:nvPr/>
          </p:nvSpPr>
          <p:spPr bwMode="auto">
            <a:xfrm>
              <a:off x="2472" y="2796"/>
              <a:ext cx="816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IE" sz="1200"/>
                <a:t>Roof</a:t>
              </a:r>
              <a:endParaRPr lang="en-GB" sz="1200"/>
            </a:p>
          </p:txBody>
        </p:sp>
        <p:sp>
          <p:nvSpPr>
            <p:cNvPr id="22579" name="Text Box 19"/>
            <p:cNvSpPr txBox="1">
              <a:spLocks noChangeArrowheads="1"/>
            </p:cNvSpPr>
            <p:nvPr/>
          </p:nvSpPr>
          <p:spPr bwMode="auto">
            <a:xfrm>
              <a:off x="3016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80" name="Text Box 20"/>
            <p:cNvSpPr txBox="1">
              <a:spLocks noChangeArrowheads="1"/>
            </p:cNvSpPr>
            <p:nvPr/>
          </p:nvSpPr>
          <p:spPr bwMode="auto">
            <a:xfrm>
              <a:off x="2472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81" name="Text Box 21"/>
            <p:cNvSpPr txBox="1">
              <a:spLocks noChangeArrowheads="1"/>
            </p:cNvSpPr>
            <p:nvPr/>
          </p:nvSpPr>
          <p:spPr bwMode="auto">
            <a:xfrm>
              <a:off x="3016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82" name="Text Box 22"/>
            <p:cNvSpPr txBox="1">
              <a:spLocks noChangeArrowheads="1"/>
            </p:cNvSpPr>
            <p:nvPr/>
          </p:nvSpPr>
          <p:spPr bwMode="auto">
            <a:xfrm>
              <a:off x="2744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83" name="Text Box 23"/>
            <p:cNvSpPr txBox="1">
              <a:spLocks noChangeArrowheads="1"/>
            </p:cNvSpPr>
            <p:nvPr/>
          </p:nvSpPr>
          <p:spPr bwMode="auto">
            <a:xfrm>
              <a:off x="2472" y="2977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84" name="Text Box 24"/>
            <p:cNvSpPr txBox="1">
              <a:spLocks noChangeArrowheads="1"/>
            </p:cNvSpPr>
            <p:nvPr/>
          </p:nvSpPr>
          <p:spPr bwMode="auto">
            <a:xfrm>
              <a:off x="2744" y="2614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GB" sz="1200"/>
                <a:t>1</a:t>
              </a:r>
            </a:p>
          </p:txBody>
        </p:sp>
        <p:sp>
          <p:nvSpPr>
            <p:cNvPr id="22585" name="Line 25"/>
            <p:cNvSpPr>
              <a:spLocks noChangeShapeType="1"/>
            </p:cNvSpPr>
            <p:nvPr/>
          </p:nvSpPr>
          <p:spPr bwMode="auto">
            <a:xfrm>
              <a:off x="929" y="288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586" name="Line 26"/>
            <p:cNvSpPr>
              <a:spLocks noChangeShapeType="1"/>
            </p:cNvSpPr>
            <p:nvPr/>
          </p:nvSpPr>
          <p:spPr bwMode="auto">
            <a:xfrm>
              <a:off x="2109" y="288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587" name="Text Box 66"/>
            <p:cNvSpPr txBox="1">
              <a:spLocks noChangeArrowheads="1"/>
            </p:cNvSpPr>
            <p:nvPr/>
          </p:nvSpPr>
          <p:spPr bwMode="auto">
            <a:xfrm>
              <a:off x="3651" y="2795"/>
              <a:ext cx="816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IE" sz="1200"/>
                <a:t>Internal Finish</a:t>
              </a:r>
              <a:endParaRPr lang="en-GB" sz="1200"/>
            </a:p>
          </p:txBody>
        </p:sp>
        <p:sp>
          <p:nvSpPr>
            <p:cNvPr id="22588" name="Text Box 67"/>
            <p:cNvSpPr txBox="1">
              <a:spLocks noChangeArrowheads="1"/>
            </p:cNvSpPr>
            <p:nvPr/>
          </p:nvSpPr>
          <p:spPr bwMode="auto">
            <a:xfrm>
              <a:off x="4195" y="2613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89" name="Text Box 68"/>
            <p:cNvSpPr txBox="1">
              <a:spLocks noChangeArrowheads="1"/>
            </p:cNvSpPr>
            <p:nvPr/>
          </p:nvSpPr>
          <p:spPr bwMode="auto">
            <a:xfrm>
              <a:off x="3651" y="2613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0" name="Text Box 69"/>
            <p:cNvSpPr txBox="1">
              <a:spLocks noChangeArrowheads="1"/>
            </p:cNvSpPr>
            <p:nvPr/>
          </p:nvSpPr>
          <p:spPr bwMode="auto">
            <a:xfrm>
              <a:off x="4195" y="2976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1" name="Text Box 70"/>
            <p:cNvSpPr txBox="1">
              <a:spLocks noChangeArrowheads="1"/>
            </p:cNvSpPr>
            <p:nvPr/>
          </p:nvSpPr>
          <p:spPr bwMode="auto">
            <a:xfrm>
              <a:off x="3923" y="2976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2" name="Text Box 71"/>
            <p:cNvSpPr txBox="1">
              <a:spLocks noChangeArrowheads="1"/>
            </p:cNvSpPr>
            <p:nvPr/>
          </p:nvSpPr>
          <p:spPr bwMode="auto">
            <a:xfrm>
              <a:off x="3651" y="2976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3" name="Text Box 72"/>
            <p:cNvSpPr txBox="1">
              <a:spLocks noChangeArrowheads="1"/>
            </p:cNvSpPr>
            <p:nvPr/>
          </p:nvSpPr>
          <p:spPr bwMode="auto">
            <a:xfrm>
              <a:off x="3923" y="2613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GB" sz="1200"/>
                <a:t>4</a:t>
              </a:r>
            </a:p>
          </p:txBody>
        </p:sp>
        <p:sp>
          <p:nvSpPr>
            <p:cNvPr id="22594" name="Text Box 73"/>
            <p:cNvSpPr txBox="1">
              <a:spLocks noChangeArrowheads="1"/>
            </p:cNvSpPr>
            <p:nvPr/>
          </p:nvSpPr>
          <p:spPr bwMode="auto">
            <a:xfrm>
              <a:off x="4830" y="2795"/>
              <a:ext cx="816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GB" sz="1200"/>
                <a:t>External Wrks</a:t>
              </a:r>
            </a:p>
          </p:txBody>
        </p:sp>
        <p:sp>
          <p:nvSpPr>
            <p:cNvPr id="22595" name="Text Box 74"/>
            <p:cNvSpPr txBox="1">
              <a:spLocks noChangeArrowheads="1"/>
            </p:cNvSpPr>
            <p:nvPr/>
          </p:nvSpPr>
          <p:spPr bwMode="auto">
            <a:xfrm>
              <a:off x="5374" y="2613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6" name="Text Box 75"/>
            <p:cNvSpPr txBox="1">
              <a:spLocks noChangeArrowheads="1"/>
            </p:cNvSpPr>
            <p:nvPr/>
          </p:nvSpPr>
          <p:spPr bwMode="auto">
            <a:xfrm>
              <a:off x="4830" y="2613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7" name="Text Box 76"/>
            <p:cNvSpPr txBox="1">
              <a:spLocks noChangeArrowheads="1"/>
            </p:cNvSpPr>
            <p:nvPr/>
          </p:nvSpPr>
          <p:spPr bwMode="auto">
            <a:xfrm>
              <a:off x="5374" y="2976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8" name="Text Box 77"/>
            <p:cNvSpPr txBox="1">
              <a:spLocks noChangeArrowheads="1"/>
            </p:cNvSpPr>
            <p:nvPr/>
          </p:nvSpPr>
          <p:spPr bwMode="auto">
            <a:xfrm>
              <a:off x="5102" y="2976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599" name="Text Box 78"/>
            <p:cNvSpPr txBox="1">
              <a:spLocks noChangeArrowheads="1"/>
            </p:cNvSpPr>
            <p:nvPr/>
          </p:nvSpPr>
          <p:spPr bwMode="auto">
            <a:xfrm>
              <a:off x="4830" y="2976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endParaRPr lang="en-GB" sz="1200"/>
            </a:p>
          </p:txBody>
        </p:sp>
        <p:sp>
          <p:nvSpPr>
            <p:cNvPr id="22600" name="Text Box 79"/>
            <p:cNvSpPr txBox="1">
              <a:spLocks noChangeArrowheads="1"/>
            </p:cNvSpPr>
            <p:nvPr/>
          </p:nvSpPr>
          <p:spPr bwMode="auto">
            <a:xfrm>
              <a:off x="5102" y="2613"/>
              <a:ext cx="272" cy="178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>
                <a:spcBef>
                  <a:spcPct val="50000"/>
                </a:spcBef>
                <a:buFontTx/>
                <a:buNone/>
              </a:pPr>
              <a:r>
                <a:rPr lang="en-GB" sz="1200"/>
                <a:t>2</a:t>
              </a:r>
            </a:p>
          </p:txBody>
        </p:sp>
        <p:sp>
          <p:nvSpPr>
            <p:cNvPr id="22601" name="Line 80"/>
            <p:cNvSpPr>
              <a:spLocks noChangeShapeType="1"/>
            </p:cNvSpPr>
            <p:nvPr/>
          </p:nvSpPr>
          <p:spPr bwMode="auto">
            <a:xfrm>
              <a:off x="3288" y="2886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2602" name="Line 81"/>
            <p:cNvSpPr>
              <a:spLocks noChangeShapeType="1"/>
            </p:cNvSpPr>
            <p:nvPr/>
          </p:nvSpPr>
          <p:spPr bwMode="auto">
            <a:xfrm>
              <a:off x="4468" y="2886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68413"/>
            <a:ext cx="8218488" cy="540067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IE" sz="2800" smtClean="0"/>
              <a:t>The mathematical relationship between the duration of an activity and the number of crews can be expressed as:</a:t>
            </a:r>
          </a:p>
          <a:p>
            <a:pPr eaLnBrk="1" hangingPunct="1">
              <a:buFontTx/>
              <a:buNone/>
            </a:pPr>
            <a:endParaRPr lang="en-IE" sz="2800" smtClean="0"/>
          </a:p>
          <a:p>
            <a:pPr eaLnBrk="1" hangingPunct="1">
              <a:buFontTx/>
              <a:buNone/>
            </a:pPr>
            <a:endParaRPr lang="en-IE" sz="2800" smtClean="0"/>
          </a:p>
          <a:p>
            <a:pPr eaLnBrk="1" hangingPunct="1">
              <a:buFontTx/>
              <a:buNone/>
            </a:pPr>
            <a:r>
              <a:rPr lang="en-IE" sz="2800" smtClean="0"/>
              <a:t>For Activity ‘Foundations’ this is</a:t>
            </a:r>
          </a:p>
          <a:p>
            <a:pPr eaLnBrk="1" hangingPunct="1">
              <a:buFontTx/>
              <a:buNone/>
            </a:pPr>
            <a:endParaRPr lang="en-IE" sz="2800" smtClean="0"/>
          </a:p>
          <a:p>
            <a:pPr eaLnBrk="1" hangingPunct="1">
              <a:buFontTx/>
              <a:buNone/>
            </a:pPr>
            <a:endParaRPr lang="en-IE" sz="2800" smtClean="0"/>
          </a:p>
          <a:p>
            <a:pPr eaLnBrk="1" hangingPunct="1">
              <a:buFontTx/>
              <a:buNone/>
            </a:pPr>
            <a:endParaRPr lang="en-IE" sz="2800" smtClean="0"/>
          </a:p>
          <a:p>
            <a:pPr eaLnBrk="1" hangingPunct="1">
              <a:buFontTx/>
              <a:buNone/>
            </a:pPr>
            <a:r>
              <a:rPr lang="en-IE" sz="2800" smtClean="0"/>
              <a:t>Which means that the last start of ‘Foundations’ is on week 9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  <p:pic>
        <p:nvPicPr>
          <p:cNvPr id="1030" name="Picture 7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79388" y="404813"/>
            <a:ext cx="5329237" cy="542925"/>
          </a:xfrm>
          <a:noFill/>
        </p:spPr>
      </p:pic>
      <p:pic>
        <p:nvPicPr>
          <p:cNvPr id="1031" name="Picture 7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425" y="188913"/>
            <a:ext cx="2992438" cy="10715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</p:pic>
      <p:graphicFrame>
        <p:nvGraphicFramePr>
          <p:cNvPr id="1026" name="Object 8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762250" y="2708275"/>
          <a:ext cx="31861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6" imgW="1282680" imgH="393480" progId="Equation.3">
                  <p:embed/>
                </p:oleObj>
              </mc:Choice>
              <mc:Fallback>
                <p:oleObj name="Equation" r:id="rId6" imgW="1282680" imgH="39348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2708275"/>
                        <a:ext cx="3186113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2"/>
          <p:cNvGraphicFramePr>
            <a:graphicFrameLocks noChangeAspect="1"/>
          </p:cNvGraphicFramePr>
          <p:nvPr/>
        </p:nvGraphicFramePr>
        <p:xfrm>
          <a:off x="3276600" y="4365625"/>
          <a:ext cx="217646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8" imgW="876240" imgH="393480" progId="Equation.3">
                  <p:embed/>
                </p:oleObj>
              </mc:Choice>
              <mc:Fallback>
                <p:oleObj name="Equation" r:id="rId8" imgW="876240" imgH="39348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365625"/>
                        <a:ext cx="2176463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92150"/>
            <a:ext cx="9144000" cy="476250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grpSp>
        <p:nvGrpSpPr>
          <p:cNvPr id="23555" name="Group 97"/>
          <p:cNvGrpSpPr>
            <a:grpSpLocks/>
          </p:cNvGrpSpPr>
          <p:nvPr/>
        </p:nvGrpSpPr>
        <p:grpSpPr bwMode="auto">
          <a:xfrm>
            <a:off x="250825" y="1268413"/>
            <a:ext cx="8416925" cy="4705350"/>
            <a:chOff x="385" y="1207"/>
            <a:chExt cx="5302" cy="2964"/>
          </a:xfrm>
        </p:grpSpPr>
        <p:sp>
          <p:nvSpPr>
            <p:cNvPr id="23561" name="Line 4"/>
            <p:cNvSpPr>
              <a:spLocks noChangeShapeType="1"/>
            </p:cNvSpPr>
            <p:nvPr/>
          </p:nvSpPr>
          <p:spPr bwMode="auto">
            <a:xfrm>
              <a:off x="793" y="1207"/>
              <a:ext cx="0" cy="2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2" name="Line 5"/>
            <p:cNvSpPr>
              <a:spLocks noChangeShapeType="1"/>
            </p:cNvSpPr>
            <p:nvPr/>
          </p:nvSpPr>
          <p:spPr bwMode="auto">
            <a:xfrm>
              <a:off x="748" y="3793"/>
              <a:ext cx="4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3" name="Line 6"/>
            <p:cNvSpPr>
              <a:spLocks noChangeShapeType="1"/>
            </p:cNvSpPr>
            <p:nvPr/>
          </p:nvSpPr>
          <p:spPr bwMode="auto">
            <a:xfrm flipH="1">
              <a:off x="92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4" name="Line 7"/>
            <p:cNvSpPr>
              <a:spLocks noChangeShapeType="1"/>
            </p:cNvSpPr>
            <p:nvPr/>
          </p:nvSpPr>
          <p:spPr bwMode="auto">
            <a:xfrm flipH="1">
              <a:off x="106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5" name="Line 8"/>
            <p:cNvSpPr>
              <a:spLocks noChangeShapeType="1"/>
            </p:cNvSpPr>
            <p:nvPr/>
          </p:nvSpPr>
          <p:spPr bwMode="auto">
            <a:xfrm flipH="1">
              <a:off x="120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6" name="Line 9"/>
            <p:cNvSpPr>
              <a:spLocks noChangeShapeType="1"/>
            </p:cNvSpPr>
            <p:nvPr/>
          </p:nvSpPr>
          <p:spPr bwMode="auto">
            <a:xfrm flipH="1">
              <a:off x="133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7" name="Line 10"/>
            <p:cNvSpPr>
              <a:spLocks noChangeShapeType="1"/>
            </p:cNvSpPr>
            <p:nvPr/>
          </p:nvSpPr>
          <p:spPr bwMode="auto">
            <a:xfrm flipH="1">
              <a:off x="147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8" name="Line 11"/>
            <p:cNvSpPr>
              <a:spLocks noChangeShapeType="1"/>
            </p:cNvSpPr>
            <p:nvPr/>
          </p:nvSpPr>
          <p:spPr bwMode="auto">
            <a:xfrm flipH="1">
              <a:off x="160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69" name="Line 12"/>
            <p:cNvSpPr>
              <a:spLocks noChangeShapeType="1"/>
            </p:cNvSpPr>
            <p:nvPr/>
          </p:nvSpPr>
          <p:spPr bwMode="auto">
            <a:xfrm flipH="1">
              <a:off x="174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0" name="Line 13"/>
            <p:cNvSpPr>
              <a:spLocks noChangeShapeType="1"/>
            </p:cNvSpPr>
            <p:nvPr/>
          </p:nvSpPr>
          <p:spPr bwMode="auto">
            <a:xfrm>
              <a:off x="188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1" name="Line 14"/>
            <p:cNvSpPr>
              <a:spLocks noChangeShapeType="1"/>
            </p:cNvSpPr>
            <p:nvPr/>
          </p:nvSpPr>
          <p:spPr bwMode="auto">
            <a:xfrm>
              <a:off x="2018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2" name="Line 15"/>
            <p:cNvSpPr>
              <a:spLocks noChangeShapeType="1"/>
            </p:cNvSpPr>
            <p:nvPr/>
          </p:nvSpPr>
          <p:spPr bwMode="auto">
            <a:xfrm>
              <a:off x="2154" y="1253"/>
              <a:ext cx="0" cy="2587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3" name="Line 16"/>
            <p:cNvSpPr>
              <a:spLocks noChangeShapeType="1"/>
            </p:cNvSpPr>
            <p:nvPr/>
          </p:nvSpPr>
          <p:spPr bwMode="auto">
            <a:xfrm>
              <a:off x="2290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4" name="Line 17"/>
            <p:cNvSpPr>
              <a:spLocks noChangeShapeType="1"/>
            </p:cNvSpPr>
            <p:nvPr/>
          </p:nvSpPr>
          <p:spPr bwMode="auto">
            <a:xfrm>
              <a:off x="2426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5" name="Line 18"/>
            <p:cNvSpPr>
              <a:spLocks noChangeShapeType="1"/>
            </p:cNvSpPr>
            <p:nvPr/>
          </p:nvSpPr>
          <p:spPr bwMode="auto">
            <a:xfrm>
              <a:off x="256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6" name="Line 19"/>
            <p:cNvSpPr>
              <a:spLocks noChangeShapeType="1"/>
            </p:cNvSpPr>
            <p:nvPr/>
          </p:nvSpPr>
          <p:spPr bwMode="auto">
            <a:xfrm flipH="1">
              <a:off x="269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7" name="Line 20"/>
            <p:cNvSpPr>
              <a:spLocks noChangeShapeType="1"/>
            </p:cNvSpPr>
            <p:nvPr/>
          </p:nvSpPr>
          <p:spPr bwMode="auto">
            <a:xfrm flipH="1">
              <a:off x="283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8" name="Line 21"/>
            <p:cNvSpPr>
              <a:spLocks noChangeShapeType="1"/>
            </p:cNvSpPr>
            <p:nvPr/>
          </p:nvSpPr>
          <p:spPr bwMode="auto">
            <a:xfrm flipH="1">
              <a:off x="297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79" name="Line 22"/>
            <p:cNvSpPr>
              <a:spLocks noChangeShapeType="1"/>
            </p:cNvSpPr>
            <p:nvPr/>
          </p:nvSpPr>
          <p:spPr bwMode="auto">
            <a:xfrm flipH="1">
              <a:off x="310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0" name="Line 23"/>
            <p:cNvSpPr>
              <a:spLocks noChangeShapeType="1"/>
            </p:cNvSpPr>
            <p:nvPr/>
          </p:nvSpPr>
          <p:spPr bwMode="auto">
            <a:xfrm flipH="1">
              <a:off x="473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1" name="Line 24"/>
            <p:cNvSpPr>
              <a:spLocks noChangeShapeType="1"/>
            </p:cNvSpPr>
            <p:nvPr/>
          </p:nvSpPr>
          <p:spPr bwMode="auto">
            <a:xfrm flipH="1">
              <a:off x="324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2" name="Line 25"/>
            <p:cNvSpPr>
              <a:spLocks noChangeShapeType="1"/>
            </p:cNvSpPr>
            <p:nvPr/>
          </p:nvSpPr>
          <p:spPr bwMode="auto">
            <a:xfrm flipH="1">
              <a:off x="337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3" name="Line 26"/>
            <p:cNvSpPr>
              <a:spLocks noChangeShapeType="1"/>
            </p:cNvSpPr>
            <p:nvPr/>
          </p:nvSpPr>
          <p:spPr bwMode="auto">
            <a:xfrm flipH="1">
              <a:off x="351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4" name="Line 27"/>
            <p:cNvSpPr>
              <a:spLocks noChangeShapeType="1"/>
            </p:cNvSpPr>
            <p:nvPr/>
          </p:nvSpPr>
          <p:spPr bwMode="auto">
            <a:xfrm>
              <a:off x="3651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5" name="Line 28"/>
            <p:cNvSpPr>
              <a:spLocks noChangeShapeType="1"/>
            </p:cNvSpPr>
            <p:nvPr/>
          </p:nvSpPr>
          <p:spPr bwMode="auto">
            <a:xfrm>
              <a:off x="3787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6" name="Line 29"/>
            <p:cNvSpPr>
              <a:spLocks noChangeShapeType="1"/>
            </p:cNvSpPr>
            <p:nvPr/>
          </p:nvSpPr>
          <p:spPr bwMode="auto">
            <a:xfrm>
              <a:off x="3923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7" name="Line 30"/>
            <p:cNvSpPr>
              <a:spLocks noChangeShapeType="1"/>
            </p:cNvSpPr>
            <p:nvPr/>
          </p:nvSpPr>
          <p:spPr bwMode="auto">
            <a:xfrm>
              <a:off x="4059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8" name="Line 31"/>
            <p:cNvSpPr>
              <a:spLocks noChangeShapeType="1"/>
            </p:cNvSpPr>
            <p:nvPr/>
          </p:nvSpPr>
          <p:spPr bwMode="auto">
            <a:xfrm>
              <a:off x="4195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89" name="Line 32"/>
            <p:cNvSpPr>
              <a:spLocks noChangeShapeType="1"/>
            </p:cNvSpPr>
            <p:nvPr/>
          </p:nvSpPr>
          <p:spPr bwMode="auto">
            <a:xfrm flipH="1">
              <a:off x="433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0" name="Line 33"/>
            <p:cNvSpPr>
              <a:spLocks noChangeShapeType="1"/>
            </p:cNvSpPr>
            <p:nvPr/>
          </p:nvSpPr>
          <p:spPr bwMode="auto">
            <a:xfrm flipH="1">
              <a:off x="446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1" name="Line 34"/>
            <p:cNvSpPr>
              <a:spLocks noChangeShapeType="1"/>
            </p:cNvSpPr>
            <p:nvPr/>
          </p:nvSpPr>
          <p:spPr bwMode="auto">
            <a:xfrm flipH="1">
              <a:off x="460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2" name="Line 39"/>
            <p:cNvSpPr>
              <a:spLocks noChangeShapeType="1"/>
            </p:cNvSpPr>
            <p:nvPr/>
          </p:nvSpPr>
          <p:spPr bwMode="auto">
            <a:xfrm>
              <a:off x="748" y="134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3" name="Line 40"/>
            <p:cNvSpPr>
              <a:spLocks noChangeShapeType="1"/>
            </p:cNvSpPr>
            <p:nvPr/>
          </p:nvSpPr>
          <p:spPr bwMode="auto">
            <a:xfrm>
              <a:off x="748" y="148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4" name="Line 41"/>
            <p:cNvSpPr>
              <a:spLocks noChangeShapeType="1"/>
            </p:cNvSpPr>
            <p:nvPr/>
          </p:nvSpPr>
          <p:spPr bwMode="auto">
            <a:xfrm>
              <a:off x="748" y="161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5" name="Line 42"/>
            <p:cNvSpPr>
              <a:spLocks noChangeShapeType="1"/>
            </p:cNvSpPr>
            <p:nvPr/>
          </p:nvSpPr>
          <p:spPr bwMode="auto">
            <a:xfrm>
              <a:off x="748" y="175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6" name="Line 43"/>
            <p:cNvSpPr>
              <a:spLocks noChangeShapeType="1"/>
            </p:cNvSpPr>
            <p:nvPr/>
          </p:nvSpPr>
          <p:spPr bwMode="auto">
            <a:xfrm>
              <a:off x="748" y="188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7" name="Line 44"/>
            <p:cNvSpPr>
              <a:spLocks noChangeShapeType="1"/>
            </p:cNvSpPr>
            <p:nvPr/>
          </p:nvSpPr>
          <p:spPr bwMode="auto">
            <a:xfrm>
              <a:off x="748" y="202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8" name="Line 45"/>
            <p:cNvSpPr>
              <a:spLocks noChangeShapeType="1"/>
            </p:cNvSpPr>
            <p:nvPr/>
          </p:nvSpPr>
          <p:spPr bwMode="auto">
            <a:xfrm>
              <a:off x="748" y="216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599" name="Line 46"/>
            <p:cNvSpPr>
              <a:spLocks noChangeShapeType="1"/>
            </p:cNvSpPr>
            <p:nvPr/>
          </p:nvSpPr>
          <p:spPr bwMode="auto">
            <a:xfrm>
              <a:off x="748" y="229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0" name="Line 47"/>
            <p:cNvSpPr>
              <a:spLocks noChangeShapeType="1"/>
            </p:cNvSpPr>
            <p:nvPr/>
          </p:nvSpPr>
          <p:spPr bwMode="auto">
            <a:xfrm>
              <a:off x="748" y="243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1" name="Line 48"/>
            <p:cNvSpPr>
              <a:spLocks noChangeShapeType="1"/>
            </p:cNvSpPr>
            <p:nvPr/>
          </p:nvSpPr>
          <p:spPr bwMode="auto">
            <a:xfrm>
              <a:off x="748" y="256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2" name="Line 49"/>
            <p:cNvSpPr>
              <a:spLocks noChangeShapeType="1"/>
            </p:cNvSpPr>
            <p:nvPr/>
          </p:nvSpPr>
          <p:spPr bwMode="auto">
            <a:xfrm>
              <a:off x="748" y="270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3" name="Line 50"/>
            <p:cNvSpPr>
              <a:spLocks noChangeShapeType="1"/>
            </p:cNvSpPr>
            <p:nvPr/>
          </p:nvSpPr>
          <p:spPr bwMode="auto">
            <a:xfrm>
              <a:off x="748" y="284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4" name="Line 51"/>
            <p:cNvSpPr>
              <a:spLocks noChangeShapeType="1"/>
            </p:cNvSpPr>
            <p:nvPr/>
          </p:nvSpPr>
          <p:spPr bwMode="auto">
            <a:xfrm>
              <a:off x="748" y="297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5" name="Line 52"/>
            <p:cNvSpPr>
              <a:spLocks noChangeShapeType="1"/>
            </p:cNvSpPr>
            <p:nvPr/>
          </p:nvSpPr>
          <p:spPr bwMode="auto">
            <a:xfrm>
              <a:off x="748" y="3113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6" name="Line 53"/>
            <p:cNvSpPr>
              <a:spLocks noChangeShapeType="1"/>
            </p:cNvSpPr>
            <p:nvPr/>
          </p:nvSpPr>
          <p:spPr bwMode="auto">
            <a:xfrm>
              <a:off x="748" y="3249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7" name="Line 54"/>
            <p:cNvSpPr>
              <a:spLocks noChangeShapeType="1"/>
            </p:cNvSpPr>
            <p:nvPr/>
          </p:nvSpPr>
          <p:spPr bwMode="auto">
            <a:xfrm>
              <a:off x="748" y="3385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8" name="Line 55"/>
            <p:cNvSpPr>
              <a:spLocks noChangeShapeType="1"/>
            </p:cNvSpPr>
            <p:nvPr/>
          </p:nvSpPr>
          <p:spPr bwMode="auto">
            <a:xfrm>
              <a:off x="748" y="3521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09" name="Line 56"/>
            <p:cNvSpPr>
              <a:spLocks noChangeShapeType="1"/>
            </p:cNvSpPr>
            <p:nvPr/>
          </p:nvSpPr>
          <p:spPr bwMode="auto">
            <a:xfrm>
              <a:off x="748" y="3657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10" name="Line 57"/>
            <p:cNvSpPr>
              <a:spLocks noChangeShapeType="1"/>
            </p:cNvSpPr>
            <p:nvPr/>
          </p:nvSpPr>
          <p:spPr bwMode="auto">
            <a:xfrm flipH="1">
              <a:off x="487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11" name="Text Box 60"/>
            <p:cNvSpPr txBox="1">
              <a:spLocks noChangeArrowheads="1"/>
            </p:cNvSpPr>
            <p:nvPr/>
          </p:nvSpPr>
          <p:spPr bwMode="auto">
            <a:xfrm>
              <a:off x="612" y="3702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</a:t>
              </a:r>
              <a:endParaRPr lang="en-US" sz="1200"/>
            </a:p>
          </p:txBody>
        </p:sp>
        <p:sp>
          <p:nvSpPr>
            <p:cNvPr id="23612" name="Text Box 61"/>
            <p:cNvSpPr txBox="1">
              <a:spLocks noChangeArrowheads="1"/>
            </p:cNvSpPr>
            <p:nvPr/>
          </p:nvSpPr>
          <p:spPr bwMode="auto">
            <a:xfrm>
              <a:off x="612" y="2614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3613" name="Text Box 62"/>
            <p:cNvSpPr txBox="1">
              <a:spLocks noChangeArrowheads="1"/>
            </p:cNvSpPr>
            <p:nvPr/>
          </p:nvSpPr>
          <p:spPr bwMode="auto">
            <a:xfrm>
              <a:off x="612" y="2886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4</a:t>
              </a:r>
              <a:endParaRPr lang="en-US" sz="1200"/>
            </a:p>
          </p:txBody>
        </p:sp>
        <p:sp>
          <p:nvSpPr>
            <p:cNvPr id="23614" name="Text Box 63"/>
            <p:cNvSpPr txBox="1">
              <a:spLocks noChangeArrowheads="1"/>
            </p:cNvSpPr>
            <p:nvPr/>
          </p:nvSpPr>
          <p:spPr bwMode="auto">
            <a:xfrm>
              <a:off x="612" y="315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</a:t>
              </a:r>
              <a:endParaRPr lang="en-US" sz="1200"/>
            </a:p>
          </p:txBody>
        </p:sp>
        <p:sp>
          <p:nvSpPr>
            <p:cNvPr id="23615" name="Text Box 64"/>
            <p:cNvSpPr txBox="1">
              <a:spLocks noChangeArrowheads="1"/>
            </p:cNvSpPr>
            <p:nvPr/>
          </p:nvSpPr>
          <p:spPr bwMode="auto">
            <a:xfrm>
              <a:off x="612" y="3430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</a:t>
              </a:r>
              <a:endParaRPr lang="en-US" sz="1200"/>
            </a:p>
          </p:txBody>
        </p:sp>
        <p:sp>
          <p:nvSpPr>
            <p:cNvPr id="23616" name="Text Box 65"/>
            <p:cNvSpPr txBox="1">
              <a:spLocks noChangeArrowheads="1"/>
            </p:cNvSpPr>
            <p:nvPr/>
          </p:nvSpPr>
          <p:spPr bwMode="auto">
            <a:xfrm>
              <a:off x="612" y="2341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6</a:t>
              </a:r>
              <a:endParaRPr lang="en-US" sz="1200"/>
            </a:p>
          </p:txBody>
        </p:sp>
        <p:sp>
          <p:nvSpPr>
            <p:cNvPr id="23617" name="Text Box 66"/>
            <p:cNvSpPr txBox="1">
              <a:spLocks noChangeArrowheads="1"/>
            </p:cNvSpPr>
            <p:nvPr/>
          </p:nvSpPr>
          <p:spPr bwMode="auto">
            <a:xfrm>
              <a:off x="612" y="1797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8</a:t>
              </a:r>
              <a:endParaRPr lang="en-US" sz="1200"/>
            </a:p>
          </p:txBody>
        </p:sp>
        <p:sp>
          <p:nvSpPr>
            <p:cNvPr id="23618" name="Text Box 67"/>
            <p:cNvSpPr txBox="1">
              <a:spLocks noChangeArrowheads="1"/>
            </p:cNvSpPr>
            <p:nvPr/>
          </p:nvSpPr>
          <p:spPr bwMode="auto">
            <a:xfrm>
              <a:off x="612" y="2069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7</a:t>
              </a:r>
              <a:endParaRPr lang="en-US" sz="1200"/>
            </a:p>
          </p:txBody>
        </p:sp>
        <p:sp>
          <p:nvSpPr>
            <p:cNvPr id="23619" name="Text Box 77"/>
            <p:cNvSpPr txBox="1">
              <a:spLocks noChangeArrowheads="1"/>
            </p:cNvSpPr>
            <p:nvPr/>
          </p:nvSpPr>
          <p:spPr bwMode="auto">
            <a:xfrm rot="-5400000">
              <a:off x="-446" y="2401"/>
              <a:ext cx="1894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2000"/>
                <a:t>Number of House Units</a:t>
              </a:r>
              <a:endParaRPr lang="en-US" sz="2000"/>
            </a:p>
          </p:txBody>
        </p:sp>
        <p:sp>
          <p:nvSpPr>
            <p:cNvPr id="23620" name="Text Box 78"/>
            <p:cNvSpPr txBox="1">
              <a:spLocks noChangeArrowheads="1"/>
            </p:cNvSpPr>
            <p:nvPr/>
          </p:nvSpPr>
          <p:spPr bwMode="auto">
            <a:xfrm>
              <a:off x="2608" y="3974"/>
              <a:ext cx="521" cy="19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600"/>
                <a:t>Weeks</a:t>
              </a:r>
              <a:endParaRPr lang="en-US" sz="1600"/>
            </a:p>
          </p:txBody>
        </p:sp>
        <p:sp>
          <p:nvSpPr>
            <p:cNvPr id="23621" name="Text Box 79"/>
            <p:cNvSpPr txBox="1">
              <a:spLocks noChangeArrowheads="1"/>
            </p:cNvSpPr>
            <p:nvPr/>
          </p:nvSpPr>
          <p:spPr bwMode="auto">
            <a:xfrm>
              <a:off x="1383" y="383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3622" name="Text Box 80"/>
            <p:cNvSpPr txBox="1">
              <a:spLocks noChangeArrowheads="1"/>
            </p:cNvSpPr>
            <p:nvPr/>
          </p:nvSpPr>
          <p:spPr bwMode="auto">
            <a:xfrm>
              <a:off x="203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3623" name="Text Box 81"/>
            <p:cNvSpPr txBox="1">
              <a:spLocks noChangeArrowheads="1"/>
            </p:cNvSpPr>
            <p:nvPr/>
          </p:nvSpPr>
          <p:spPr bwMode="auto">
            <a:xfrm>
              <a:off x="2744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15</a:t>
              </a:r>
              <a:endParaRPr lang="en-US" sz="1200"/>
            </a:p>
          </p:txBody>
        </p:sp>
        <p:sp>
          <p:nvSpPr>
            <p:cNvPr id="23624" name="Text Box 82"/>
            <p:cNvSpPr txBox="1">
              <a:spLocks noChangeArrowheads="1"/>
            </p:cNvSpPr>
            <p:nvPr/>
          </p:nvSpPr>
          <p:spPr bwMode="auto">
            <a:xfrm>
              <a:off x="339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20</a:t>
              </a:r>
              <a:endParaRPr lang="en-US" sz="1200"/>
            </a:p>
          </p:txBody>
        </p:sp>
        <p:sp>
          <p:nvSpPr>
            <p:cNvPr id="23625" name="Text Box 83"/>
            <p:cNvSpPr txBox="1">
              <a:spLocks noChangeArrowheads="1"/>
            </p:cNvSpPr>
            <p:nvPr/>
          </p:nvSpPr>
          <p:spPr bwMode="auto">
            <a:xfrm>
              <a:off x="4079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25</a:t>
              </a:r>
              <a:endParaRPr lang="en-US" sz="1200"/>
            </a:p>
          </p:txBody>
        </p:sp>
        <p:sp>
          <p:nvSpPr>
            <p:cNvPr id="23626" name="Text Box 88"/>
            <p:cNvSpPr txBox="1">
              <a:spLocks noChangeArrowheads="1"/>
            </p:cNvSpPr>
            <p:nvPr/>
          </p:nvSpPr>
          <p:spPr bwMode="auto">
            <a:xfrm>
              <a:off x="567" y="1253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3627" name="Text Box 89"/>
            <p:cNvSpPr txBox="1">
              <a:spLocks noChangeArrowheads="1"/>
            </p:cNvSpPr>
            <p:nvPr/>
          </p:nvSpPr>
          <p:spPr bwMode="auto">
            <a:xfrm>
              <a:off x="612" y="1525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9</a:t>
              </a:r>
              <a:endParaRPr lang="en-US" sz="1200"/>
            </a:p>
          </p:txBody>
        </p:sp>
        <p:sp>
          <p:nvSpPr>
            <p:cNvPr id="23628" name="Text Box 90"/>
            <p:cNvSpPr txBox="1">
              <a:spLocks noChangeArrowheads="1"/>
            </p:cNvSpPr>
            <p:nvPr/>
          </p:nvSpPr>
          <p:spPr bwMode="auto">
            <a:xfrm>
              <a:off x="478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30</a:t>
              </a:r>
              <a:endParaRPr lang="en-US" sz="1200"/>
            </a:p>
          </p:txBody>
        </p:sp>
        <p:sp>
          <p:nvSpPr>
            <p:cNvPr id="23629" name="Line 91"/>
            <p:cNvSpPr>
              <a:spLocks noChangeShapeType="1"/>
            </p:cNvSpPr>
            <p:nvPr/>
          </p:nvSpPr>
          <p:spPr bwMode="auto">
            <a:xfrm flipH="1">
              <a:off x="501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30" name="Line 92"/>
            <p:cNvSpPr>
              <a:spLocks noChangeShapeType="1"/>
            </p:cNvSpPr>
            <p:nvPr/>
          </p:nvSpPr>
          <p:spPr bwMode="auto">
            <a:xfrm flipH="1">
              <a:off x="514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31" name="Line 93"/>
            <p:cNvSpPr>
              <a:spLocks noChangeShapeType="1"/>
            </p:cNvSpPr>
            <p:nvPr/>
          </p:nvSpPr>
          <p:spPr bwMode="auto">
            <a:xfrm flipH="1">
              <a:off x="528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32" name="Line 94"/>
            <p:cNvSpPr>
              <a:spLocks noChangeShapeType="1"/>
            </p:cNvSpPr>
            <p:nvPr/>
          </p:nvSpPr>
          <p:spPr bwMode="auto">
            <a:xfrm flipH="1">
              <a:off x="542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33" name="Line 95"/>
            <p:cNvSpPr>
              <a:spLocks noChangeShapeType="1"/>
            </p:cNvSpPr>
            <p:nvPr/>
          </p:nvSpPr>
          <p:spPr bwMode="auto">
            <a:xfrm flipH="1">
              <a:off x="555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3634" name="Text Box 96"/>
            <p:cNvSpPr txBox="1">
              <a:spLocks noChangeArrowheads="1"/>
            </p:cNvSpPr>
            <p:nvPr/>
          </p:nvSpPr>
          <p:spPr bwMode="auto">
            <a:xfrm>
              <a:off x="546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35</a:t>
              </a:r>
              <a:endParaRPr lang="en-US" sz="1200"/>
            </a:p>
          </p:txBody>
        </p:sp>
      </p:grpSp>
      <p:pic>
        <p:nvPicPr>
          <p:cNvPr id="23556" name="Picture 99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547813" y="0"/>
            <a:ext cx="6132512" cy="603250"/>
          </a:xfrm>
          <a:noFill/>
        </p:spPr>
      </p:pic>
      <p:sp>
        <p:nvSpPr>
          <p:cNvPr id="23557" name="Line 101"/>
          <p:cNvSpPr>
            <a:spLocks noChangeShapeType="1"/>
          </p:cNvSpPr>
          <p:nvPr/>
        </p:nvSpPr>
        <p:spPr bwMode="auto">
          <a:xfrm flipV="1">
            <a:off x="900113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3558" name="Line 102"/>
          <p:cNvSpPr>
            <a:spLocks noChangeShapeType="1"/>
          </p:cNvSpPr>
          <p:nvPr/>
        </p:nvSpPr>
        <p:spPr bwMode="auto">
          <a:xfrm flipV="1">
            <a:off x="1331913" y="1484313"/>
            <a:ext cx="19446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3559" name="Line 103"/>
          <p:cNvSpPr>
            <a:spLocks noChangeShapeType="1"/>
          </p:cNvSpPr>
          <p:nvPr/>
        </p:nvSpPr>
        <p:spPr bwMode="auto">
          <a:xfrm>
            <a:off x="2843213" y="14843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3560" name="Text Box 104"/>
          <p:cNvSpPr txBox="1">
            <a:spLocks noChangeArrowheads="1"/>
          </p:cNvSpPr>
          <p:nvPr/>
        </p:nvSpPr>
        <p:spPr bwMode="auto">
          <a:xfrm rot="-3669998">
            <a:off x="1427957" y="3359943"/>
            <a:ext cx="12446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Foundations</a:t>
            </a:r>
            <a:endParaRPr lang="en-US" sz="1400"/>
          </a:p>
        </p:txBody>
      </p:sp>
      <p:sp>
        <p:nvSpPr>
          <p:cNvPr id="83" name="Rectangle 82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Journal Seek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678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633412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2052" name="Picture 78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619250" y="0"/>
            <a:ext cx="6121400" cy="623888"/>
          </a:xfrm>
          <a:noFill/>
        </p:spPr>
      </p:pic>
      <p:grpSp>
        <p:nvGrpSpPr>
          <p:cNvPr id="2053" name="Group 3"/>
          <p:cNvGrpSpPr>
            <a:grpSpLocks/>
          </p:cNvGrpSpPr>
          <p:nvPr/>
        </p:nvGrpSpPr>
        <p:grpSpPr bwMode="auto">
          <a:xfrm>
            <a:off x="250825" y="1268413"/>
            <a:ext cx="8416925" cy="4705350"/>
            <a:chOff x="385" y="1207"/>
            <a:chExt cx="5302" cy="2964"/>
          </a:xfrm>
        </p:grpSpPr>
        <p:sp>
          <p:nvSpPr>
            <p:cNvPr id="2064" name="Line 4"/>
            <p:cNvSpPr>
              <a:spLocks noChangeShapeType="1"/>
            </p:cNvSpPr>
            <p:nvPr/>
          </p:nvSpPr>
          <p:spPr bwMode="auto">
            <a:xfrm>
              <a:off x="793" y="1207"/>
              <a:ext cx="0" cy="2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65" name="Line 5"/>
            <p:cNvSpPr>
              <a:spLocks noChangeShapeType="1"/>
            </p:cNvSpPr>
            <p:nvPr/>
          </p:nvSpPr>
          <p:spPr bwMode="auto">
            <a:xfrm>
              <a:off x="748" y="3793"/>
              <a:ext cx="4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66" name="Line 6"/>
            <p:cNvSpPr>
              <a:spLocks noChangeShapeType="1"/>
            </p:cNvSpPr>
            <p:nvPr/>
          </p:nvSpPr>
          <p:spPr bwMode="auto">
            <a:xfrm flipH="1">
              <a:off x="92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67" name="Line 7"/>
            <p:cNvSpPr>
              <a:spLocks noChangeShapeType="1"/>
            </p:cNvSpPr>
            <p:nvPr/>
          </p:nvSpPr>
          <p:spPr bwMode="auto">
            <a:xfrm flipH="1">
              <a:off x="106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68" name="Line 8"/>
            <p:cNvSpPr>
              <a:spLocks noChangeShapeType="1"/>
            </p:cNvSpPr>
            <p:nvPr/>
          </p:nvSpPr>
          <p:spPr bwMode="auto">
            <a:xfrm flipH="1">
              <a:off x="120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69" name="Line 9"/>
            <p:cNvSpPr>
              <a:spLocks noChangeShapeType="1"/>
            </p:cNvSpPr>
            <p:nvPr/>
          </p:nvSpPr>
          <p:spPr bwMode="auto">
            <a:xfrm flipH="1">
              <a:off x="133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0" name="Line 10"/>
            <p:cNvSpPr>
              <a:spLocks noChangeShapeType="1"/>
            </p:cNvSpPr>
            <p:nvPr/>
          </p:nvSpPr>
          <p:spPr bwMode="auto">
            <a:xfrm flipH="1">
              <a:off x="147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1" name="Line 11"/>
            <p:cNvSpPr>
              <a:spLocks noChangeShapeType="1"/>
            </p:cNvSpPr>
            <p:nvPr/>
          </p:nvSpPr>
          <p:spPr bwMode="auto">
            <a:xfrm flipH="1">
              <a:off x="160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2" name="Line 12"/>
            <p:cNvSpPr>
              <a:spLocks noChangeShapeType="1"/>
            </p:cNvSpPr>
            <p:nvPr/>
          </p:nvSpPr>
          <p:spPr bwMode="auto">
            <a:xfrm flipH="1">
              <a:off x="174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3" name="Line 13"/>
            <p:cNvSpPr>
              <a:spLocks noChangeShapeType="1"/>
            </p:cNvSpPr>
            <p:nvPr/>
          </p:nvSpPr>
          <p:spPr bwMode="auto">
            <a:xfrm>
              <a:off x="188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4" name="Line 14"/>
            <p:cNvSpPr>
              <a:spLocks noChangeShapeType="1"/>
            </p:cNvSpPr>
            <p:nvPr/>
          </p:nvSpPr>
          <p:spPr bwMode="auto">
            <a:xfrm>
              <a:off x="2018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5" name="Line 15"/>
            <p:cNvSpPr>
              <a:spLocks noChangeShapeType="1"/>
            </p:cNvSpPr>
            <p:nvPr/>
          </p:nvSpPr>
          <p:spPr bwMode="auto">
            <a:xfrm>
              <a:off x="2154" y="1253"/>
              <a:ext cx="0" cy="2587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6" name="Line 16"/>
            <p:cNvSpPr>
              <a:spLocks noChangeShapeType="1"/>
            </p:cNvSpPr>
            <p:nvPr/>
          </p:nvSpPr>
          <p:spPr bwMode="auto">
            <a:xfrm>
              <a:off x="2290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7" name="Line 17"/>
            <p:cNvSpPr>
              <a:spLocks noChangeShapeType="1"/>
            </p:cNvSpPr>
            <p:nvPr/>
          </p:nvSpPr>
          <p:spPr bwMode="auto">
            <a:xfrm>
              <a:off x="2426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8" name="Line 18"/>
            <p:cNvSpPr>
              <a:spLocks noChangeShapeType="1"/>
            </p:cNvSpPr>
            <p:nvPr/>
          </p:nvSpPr>
          <p:spPr bwMode="auto">
            <a:xfrm>
              <a:off x="256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79" name="Line 19"/>
            <p:cNvSpPr>
              <a:spLocks noChangeShapeType="1"/>
            </p:cNvSpPr>
            <p:nvPr/>
          </p:nvSpPr>
          <p:spPr bwMode="auto">
            <a:xfrm flipH="1">
              <a:off x="269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0" name="Line 20"/>
            <p:cNvSpPr>
              <a:spLocks noChangeShapeType="1"/>
            </p:cNvSpPr>
            <p:nvPr/>
          </p:nvSpPr>
          <p:spPr bwMode="auto">
            <a:xfrm flipH="1">
              <a:off x="283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1" name="Line 21"/>
            <p:cNvSpPr>
              <a:spLocks noChangeShapeType="1"/>
            </p:cNvSpPr>
            <p:nvPr/>
          </p:nvSpPr>
          <p:spPr bwMode="auto">
            <a:xfrm flipH="1">
              <a:off x="297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2" name="Line 22"/>
            <p:cNvSpPr>
              <a:spLocks noChangeShapeType="1"/>
            </p:cNvSpPr>
            <p:nvPr/>
          </p:nvSpPr>
          <p:spPr bwMode="auto">
            <a:xfrm flipH="1">
              <a:off x="310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3" name="Line 23"/>
            <p:cNvSpPr>
              <a:spLocks noChangeShapeType="1"/>
            </p:cNvSpPr>
            <p:nvPr/>
          </p:nvSpPr>
          <p:spPr bwMode="auto">
            <a:xfrm flipH="1">
              <a:off x="473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4" name="Line 24"/>
            <p:cNvSpPr>
              <a:spLocks noChangeShapeType="1"/>
            </p:cNvSpPr>
            <p:nvPr/>
          </p:nvSpPr>
          <p:spPr bwMode="auto">
            <a:xfrm flipH="1">
              <a:off x="324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5" name="Line 25"/>
            <p:cNvSpPr>
              <a:spLocks noChangeShapeType="1"/>
            </p:cNvSpPr>
            <p:nvPr/>
          </p:nvSpPr>
          <p:spPr bwMode="auto">
            <a:xfrm flipH="1">
              <a:off x="337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6" name="Line 26"/>
            <p:cNvSpPr>
              <a:spLocks noChangeShapeType="1"/>
            </p:cNvSpPr>
            <p:nvPr/>
          </p:nvSpPr>
          <p:spPr bwMode="auto">
            <a:xfrm flipH="1">
              <a:off x="351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7" name="Line 27"/>
            <p:cNvSpPr>
              <a:spLocks noChangeShapeType="1"/>
            </p:cNvSpPr>
            <p:nvPr/>
          </p:nvSpPr>
          <p:spPr bwMode="auto">
            <a:xfrm>
              <a:off x="3651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8" name="Line 28"/>
            <p:cNvSpPr>
              <a:spLocks noChangeShapeType="1"/>
            </p:cNvSpPr>
            <p:nvPr/>
          </p:nvSpPr>
          <p:spPr bwMode="auto">
            <a:xfrm>
              <a:off x="3787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89" name="Line 29"/>
            <p:cNvSpPr>
              <a:spLocks noChangeShapeType="1"/>
            </p:cNvSpPr>
            <p:nvPr/>
          </p:nvSpPr>
          <p:spPr bwMode="auto">
            <a:xfrm>
              <a:off x="3923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0" name="Line 30"/>
            <p:cNvSpPr>
              <a:spLocks noChangeShapeType="1"/>
            </p:cNvSpPr>
            <p:nvPr/>
          </p:nvSpPr>
          <p:spPr bwMode="auto">
            <a:xfrm>
              <a:off x="4059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1" name="Line 31"/>
            <p:cNvSpPr>
              <a:spLocks noChangeShapeType="1"/>
            </p:cNvSpPr>
            <p:nvPr/>
          </p:nvSpPr>
          <p:spPr bwMode="auto">
            <a:xfrm>
              <a:off x="4195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2" name="Line 32"/>
            <p:cNvSpPr>
              <a:spLocks noChangeShapeType="1"/>
            </p:cNvSpPr>
            <p:nvPr/>
          </p:nvSpPr>
          <p:spPr bwMode="auto">
            <a:xfrm flipH="1">
              <a:off x="433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3" name="Line 33"/>
            <p:cNvSpPr>
              <a:spLocks noChangeShapeType="1"/>
            </p:cNvSpPr>
            <p:nvPr/>
          </p:nvSpPr>
          <p:spPr bwMode="auto">
            <a:xfrm flipH="1">
              <a:off x="446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4" name="Line 34"/>
            <p:cNvSpPr>
              <a:spLocks noChangeShapeType="1"/>
            </p:cNvSpPr>
            <p:nvPr/>
          </p:nvSpPr>
          <p:spPr bwMode="auto">
            <a:xfrm flipH="1">
              <a:off x="460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5" name="Line 35"/>
            <p:cNvSpPr>
              <a:spLocks noChangeShapeType="1"/>
            </p:cNvSpPr>
            <p:nvPr/>
          </p:nvSpPr>
          <p:spPr bwMode="auto">
            <a:xfrm>
              <a:off x="748" y="134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6" name="Line 36"/>
            <p:cNvSpPr>
              <a:spLocks noChangeShapeType="1"/>
            </p:cNvSpPr>
            <p:nvPr/>
          </p:nvSpPr>
          <p:spPr bwMode="auto">
            <a:xfrm>
              <a:off x="748" y="148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7" name="Line 37"/>
            <p:cNvSpPr>
              <a:spLocks noChangeShapeType="1"/>
            </p:cNvSpPr>
            <p:nvPr/>
          </p:nvSpPr>
          <p:spPr bwMode="auto">
            <a:xfrm>
              <a:off x="748" y="161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8" name="Line 38"/>
            <p:cNvSpPr>
              <a:spLocks noChangeShapeType="1"/>
            </p:cNvSpPr>
            <p:nvPr/>
          </p:nvSpPr>
          <p:spPr bwMode="auto">
            <a:xfrm>
              <a:off x="748" y="175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099" name="Line 39"/>
            <p:cNvSpPr>
              <a:spLocks noChangeShapeType="1"/>
            </p:cNvSpPr>
            <p:nvPr/>
          </p:nvSpPr>
          <p:spPr bwMode="auto">
            <a:xfrm>
              <a:off x="748" y="188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0" name="Line 40"/>
            <p:cNvSpPr>
              <a:spLocks noChangeShapeType="1"/>
            </p:cNvSpPr>
            <p:nvPr/>
          </p:nvSpPr>
          <p:spPr bwMode="auto">
            <a:xfrm>
              <a:off x="748" y="202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1" name="Line 41"/>
            <p:cNvSpPr>
              <a:spLocks noChangeShapeType="1"/>
            </p:cNvSpPr>
            <p:nvPr/>
          </p:nvSpPr>
          <p:spPr bwMode="auto">
            <a:xfrm>
              <a:off x="748" y="216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2" name="Line 42"/>
            <p:cNvSpPr>
              <a:spLocks noChangeShapeType="1"/>
            </p:cNvSpPr>
            <p:nvPr/>
          </p:nvSpPr>
          <p:spPr bwMode="auto">
            <a:xfrm>
              <a:off x="748" y="229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3" name="Line 43"/>
            <p:cNvSpPr>
              <a:spLocks noChangeShapeType="1"/>
            </p:cNvSpPr>
            <p:nvPr/>
          </p:nvSpPr>
          <p:spPr bwMode="auto">
            <a:xfrm>
              <a:off x="748" y="243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4" name="Line 44"/>
            <p:cNvSpPr>
              <a:spLocks noChangeShapeType="1"/>
            </p:cNvSpPr>
            <p:nvPr/>
          </p:nvSpPr>
          <p:spPr bwMode="auto">
            <a:xfrm>
              <a:off x="748" y="256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5" name="Line 45"/>
            <p:cNvSpPr>
              <a:spLocks noChangeShapeType="1"/>
            </p:cNvSpPr>
            <p:nvPr/>
          </p:nvSpPr>
          <p:spPr bwMode="auto">
            <a:xfrm>
              <a:off x="748" y="270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6" name="Line 46"/>
            <p:cNvSpPr>
              <a:spLocks noChangeShapeType="1"/>
            </p:cNvSpPr>
            <p:nvPr/>
          </p:nvSpPr>
          <p:spPr bwMode="auto">
            <a:xfrm>
              <a:off x="748" y="284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7" name="Line 47"/>
            <p:cNvSpPr>
              <a:spLocks noChangeShapeType="1"/>
            </p:cNvSpPr>
            <p:nvPr/>
          </p:nvSpPr>
          <p:spPr bwMode="auto">
            <a:xfrm>
              <a:off x="748" y="297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8" name="Line 48"/>
            <p:cNvSpPr>
              <a:spLocks noChangeShapeType="1"/>
            </p:cNvSpPr>
            <p:nvPr/>
          </p:nvSpPr>
          <p:spPr bwMode="auto">
            <a:xfrm>
              <a:off x="748" y="3113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09" name="Line 49"/>
            <p:cNvSpPr>
              <a:spLocks noChangeShapeType="1"/>
            </p:cNvSpPr>
            <p:nvPr/>
          </p:nvSpPr>
          <p:spPr bwMode="auto">
            <a:xfrm>
              <a:off x="748" y="3249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10" name="Line 50"/>
            <p:cNvSpPr>
              <a:spLocks noChangeShapeType="1"/>
            </p:cNvSpPr>
            <p:nvPr/>
          </p:nvSpPr>
          <p:spPr bwMode="auto">
            <a:xfrm>
              <a:off x="748" y="3385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11" name="Line 51"/>
            <p:cNvSpPr>
              <a:spLocks noChangeShapeType="1"/>
            </p:cNvSpPr>
            <p:nvPr/>
          </p:nvSpPr>
          <p:spPr bwMode="auto">
            <a:xfrm>
              <a:off x="748" y="3521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12" name="Line 52"/>
            <p:cNvSpPr>
              <a:spLocks noChangeShapeType="1"/>
            </p:cNvSpPr>
            <p:nvPr/>
          </p:nvSpPr>
          <p:spPr bwMode="auto">
            <a:xfrm>
              <a:off x="748" y="3657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13" name="Line 53"/>
            <p:cNvSpPr>
              <a:spLocks noChangeShapeType="1"/>
            </p:cNvSpPr>
            <p:nvPr/>
          </p:nvSpPr>
          <p:spPr bwMode="auto">
            <a:xfrm flipH="1">
              <a:off x="487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14" name="Text Box 54"/>
            <p:cNvSpPr txBox="1">
              <a:spLocks noChangeArrowheads="1"/>
            </p:cNvSpPr>
            <p:nvPr/>
          </p:nvSpPr>
          <p:spPr bwMode="auto">
            <a:xfrm>
              <a:off x="612" y="3702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</a:t>
              </a:r>
              <a:endParaRPr lang="en-US" sz="1200"/>
            </a:p>
          </p:txBody>
        </p:sp>
        <p:sp>
          <p:nvSpPr>
            <p:cNvPr id="2115" name="Text Box 55"/>
            <p:cNvSpPr txBox="1">
              <a:spLocks noChangeArrowheads="1"/>
            </p:cNvSpPr>
            <p:nvPr/>
          </p:nvSpPr>
          <p:spPr bwMode="auto">
            <a:xfrm>
              <a:off x="612" y="2614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116" name="Text Box 56"/>
            <p:cNvSpPr txBox="1">
              <a:spLocks noChangeArrowheads="1"/>
            </p:cNvSpPr>
            <p:nvPr/>
          </p:nvSpPr>
          <p:spPr bwMode="auto">
            <a:xfrm>
              <a:off x="612" y="2886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4</a:t>
              </a:r>
              <a:endParaRPr lang="en-US" sz="1200"/>
            </a:p>
          </p:txBody>
        </p:sp>
        <p:sp>
          <p:nvSpPr>
            <p:cNvPr id="2117" name="Text Box 57"/>
            <p:cNvSpPr txBox="1">
              <a:spLocks noChangeArrowheads="1"/>
            </p:cNvSpPr>
            <p:nvPr/>
          </p:nvSpPr>
          <p:spPr bwMode="auto">
            <a:xfrm>
              <a:off x="612" y="315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</a:t>
              </a:r>
              <a:endParaRPr lang="en-US" sz="1200"/>
            </a:p>
          </p:txBody>
        </p:sp>
        <p:sp>
          <p:nvSpPr>
            <p:cNvPr id="2118" name="Text Box 58"/>
            <p:cNvSpPr txBox="1">
              <a:spLocks noChangeArrowheads="1"/>
            </p:cNvSpPr>
            <p:nvPr/>
          </p:nvSpPr>
          <p:spPr bwMode="auto">
            <a:xfrm>
              <a:off x="612" y="3430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</a:t>
              </a:r>
              <a:endParaRPr lang="en-US" sz="1200"/>
            </a:p>
          </p:txBody>
        </p:sp>
        <p:sp>
          <p:nvSpPr>
            <p:cNvPr id="2119" name="Text Box 59"/>
            <p:cNvSpPr txBox="1">
              <a:spLocks noChangeArrowheads="1"/>
            </p:cNvSpPr>
            <p:nvPr/>
          </p:nvSpPr>
          <p:spPr bwMode="auto">
            <a:xfrm>
              <a:off x="612" y="2341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6</a:t>
              </a:r>
              <a:endParaRPr lang="en-US" sz="1200"/>
            </a:p>
          </p:txBody>
        </p:sp>
        <p:sp>
          <p:nvSpPr>
            <p:cNvPr id="2120" name="Text Box 60"/>
            <p:cNvSpPr txBox="1">
              <a:spLocks noChangeArrowheads="1"/>
            </p:cNvSpPr>
            <p:nvPr/>
          </p:nvSpPr>
          <p:spPr bwMode="auto">
            <a:xfrm>
              <a:off x="612" y="1797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8</a:t>
              </a:r>
              <a:endParaRPr lang="en-US" sz="1200"/>
            </a:p>
          </p:txBody>
        </p:sp>
        <p:sp>
          <p:nvSpPr>
            <p:cNvPr id="2121" name="Text Box 61"/>
            <p:cNvSpPr txBox="1">
              <a:spLocks noChangeArrowheads="1"/>
            </p:cNvSpPr>
            <p:nvPr/>
          </p:nvSpPr>
          <p:spPr bwMode="auto">
            <a:xfrm>
              <a:off x="612" y="2069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7</a:t>
              </a:r>
              <a:endParaRPr lang="en-US" sz="1200"/>
            </a:p>
          </p:txBody>
        </p:sp>
        <p:sp>
          <p:nvSpPr>
            <p:cNvPr id="2122" name="Text Box 62"/>
            <p:cNvSpPr txBox="1">
              <a:spLocks noChangeArrowheads="1"/>
            </p:cNvSpPr>
            <p:nvPr/>
          </p:nvSpPr>
          <p:spPr bwMode="auto">
            <a:xfrm rot="-5400000">
              <a:off x="-446" y="2401"/>
              <a:ext cx="1894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2000"/>
                <a:t>Number of House Units</a:t>
              </a:r>
              <a:endParaRPr lang="en-US" sz="2000"/>
            </a:p>
          </p:txBody>
        </p:sp>
        <p:sp>
          <p:nvSpPr>
            <p:cNvPr id="2123" name="Text Box 63"/>
            <p:cNvSpPr txBox="1">
              <a:spLocks noChangeArrowheads="1"/>
            </p:cNvSpPr>
            <p:nvPr/>
          </p:nvSpPr>
          <p:spPr bwMode="auto">
            <a:xfrm>
              <a:off x="2608" y="3974"/>
              <a:ext cx="521" cy="19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600"/>
                <a:t>Weeks</a:t>
              </a:r>
              <a:endParaRPr lang="en-US" sz="1600"/>
            </a:p>
          </p:txBody>
        </p:sp>
        <p:sp>
          <p:nvSpPr>
            <p:cNvPr id="2124" name="Text Box 64"/>
            <p:cNvSpPr txBox="1">
              <a:spLocks noChangeArrowheads="1"/>
            </p:cNvSpPr>
            <p:nvPr/>
          </p:nvSpPr>
          <p:spPr bwMode="auto">
            <a:xfrm>
              <a:off x="1383" y="383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125" name="Text Box 65"/>
            <p:cNvSpPr txBox="1">
              <a:spLocks noChangeArrowheads="1"/>
            </p:cNvSpPr>
            <p:nvPr/>
          </p:nvSpPr>
          <p:spPr bwMode="auto">
            <a:xfrm>
              <a:off x="203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126" name="Text Box 66"/>
            <p:cNvSpPr txBox="1">
              <a:spLocks noChangeArrowheads="1"/>
            </p:cNvSpPr>
            <p:nvPr/>
          </p:nvSpPr>
          <p:spPr bwMode="auto">
            <a:xfrm>
              <a:off x="2744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15</a:t>
              </a:r>
              <a:endParaRPr lang="en-US" sz="1200"/>
            </a:p>
          </p:txBody>
        </p:sp>
        <p:sp>
          <p:nvSpPr>
            <p:cNvPr id="2127" name="Text Box 67"/>
            <p:cNvSpPr txBox="1">
              <a:spLocks noChangeArrowheads="1"/>
            </p:cNvSpPr>
            <p:nvPr/>
          </p:nvSpPr>
          <p:spPr bwMode="auto">
            <a:xfrm>
              <a:off x="339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20</a:t>
              </a:r>
              <a:endParaRPr lang="en-US" sz="1200"/>
            </a:p>
          </p:txBody>
        </p:sp>
        <p:sp>
          <p:nvSpPr>
            <p:cNvPr id="2128" name="Text Box 68"/>
            <p:cNvSpPr txBox="1">
              <a:spLocks noChangeArrowheads="1"/>
            </p:cNvSpPr>
            <p:nvPr/>
          </p:nvSpPr>
          <p:spPr bwMode="auto">
            <a:xfrm>
              <a:off x="4079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25</a:t>
              </a:r>
              <a:endParaRPr lang="en-US" sz="1200"/>
            </a:p>
          </p:txBody>
        </p:sp>
        <p:sp>
          <p:nvSpPr>
            <p:cNvPr id="2129" name="Text Box 69"/>
            <p:cNvSpPr txBox="1">
              <a:spLocks noChangeArrowheads="1"/>
            </p:cNvSpPr>
            <p:nvPr/>
          </p:nvSpPr>
          <p:spPr bwMode="auto">
            <a:xfrm>
              <a:off x="567" y="1253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130" name="Text Box 70"/>
            <p:cNvSpPr txBox="1">
              <a:spLocks noChangeArrowheads="1"/>
            </p:cNvSpPr>
            <p:nvPr/>
          </p:nvSpPr>
          <p:spPr bwMode="auto">
            <a:xfrm>
              <a:off x="612" y="1525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9</a:t>
              </a:r>
              <a:endParaRPr lang="en-US" sz="1200"/>
            </a:p>
          </p:txBody>
        </p:sp>
        <p:sp>
          <p:nvSpPr>
            <p:cNvPr id="2131" name="Text Box 71"/>
            <p:cNvSpPr txBox="1">
              <a:spLocks noChangeArrowheads="1"/>
            </p:cNvSpPr>
            <p:nvPr/>
          </p:nvSpPr>
          <p:spPr bwMode="auto">
            <a:xfrm>
              <a:off x="478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30</a:t>
              </a:r>
              <a:endParaRPr lang="en-US" sz="1200"/>
            </a:p>
          </p:txBody>
        </p:sp>
        <p:sp>
          <p:nvSpPr>
            <p:cNvPr id="2132" name="Line 72"/>
            <p:cNvSpPr>
              <a:spLocks noChangeShapeType="1"/>
            </p:cNvSpPr>
            <p:nvPr/>
          </p:nvSpPr>
          <p:spPr bwMode="auto">
            <a:xfrm flipH="1">
              <a:off x="501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33" name="Line 73"/>
            <p:cNvSpPr>
              <a:spLocks noChangeShapeType="1"/>
            </p:cNvSpPr>
            <p:nvPr/>
          </p:nvSpPr>
          <p:spPr bwMode="auto">
            <a:xfrm flipH="1">
              <a:off x="514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34" name="Line 74"/>
            <p:cNvSpPr>
              <a:spLocks noChangeShapeType="1"/>
            </p:cNvSpPr>
            <p:nvPr/>
          </p:nvSpPr>
          <p:spPr bwMode="auto">
            <a:xfrm flipH="1">
              <a:off x="528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35" name="Line 75"/>
            <p:cNvSpPr>
              <a:spLocks noChangeShapeType="1"/>
            </p:cNvSpPr>
            <p:nvPr/>
          </p:nvSpPr>
          <p:spPr bwMode="auto">
            <a:xfrm flipH="1">
              <a:off x="542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36" name="Line 76"/>
            <p:cNvSpPr>
              <a:spLocks noChangeShapeType="1"/>
            </p:cNvSpPr>
            <p:nvPr/>
          </p:nvSpPr>
          <p:spPr bwMode="auto">
            <a:xfrm flipH="1">
              <a:off x="555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137" name="Text Box 77"/>
            <p:cNvSpPr txBox="1">
              <a:spLocks noChangeArrowheads="1"/>
            </p:cNvSpPr>
            <p:nvPr/>
          </p:nvSpPr>
          <p:spPr bwMode="auto">
            <a:xfrm>
              <a:off x="546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35</a:t>
              </a:r>
              <a:endParaRPr lang="en-US" sz="1200"/>
            </a:p>
          </p:txBody>
        </p:sp>
      </p:grpSp>
      <p:sp>
        <p:nvSpPr>
          <p:cNvPr id="2054" name="Line 79"/>
          <p:cNvSpPr>
            <a:spLocks noChangeShapeType="1"/>
          </p:cNvSpPr>
          <p:nvPr/>
        </p:nvSpPr>
        <p:spPr bwMode="auto">
          <a:xfrm flipV="1">
            <a:off x="900113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5" name="Line 80"/>
          <p:cNvSpPr>
            <a:spLocks noChangeShapeType="1"/>
          </p:cNvSpPr>
          <p:nvPr/>
        </p:nvSpPr>
        <p:spPr bwMode="auto">
          <a:xfrm flipV="1">
            <a:off x="1331913" y="1484313"/>
            <a:ext cx="19446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56" name="Line 81"/>
          <p:cNvSpPr>
            <a:spLocks noChangeShapeType="1"/>
          </p:cNvSpPr>
          <p:nvPr/>
        </p:nvSpPr>
        <p:spPr bwMode="auto">
          <a:xfrm>
            <a:off x="2843213" y="14843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graphicFrame>
        <p:nvGraphicFramePr>
          <p:cNvPr id="2050" name="Object 82"/>
          <p:cNvGraphicFramePr>
            <a:graphicFrameLocks noGrp="1" noChangeAspect="1"/>
          </p:cNvGraphicFramePr>
          <p:nvPr>
            <p:ph sz="half" idx="2"/>
          </p:nvPr>
        </p:nvGraphicFramePr>
        <p:xfrm>
          <a:off x="6372225" y="2924175"/>
          <a:ext cx="18859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939600" imgH="393480" progId="Equation.3">
                  <p:embed/>
                </p:oleObj>
              </mc:Choice>
              <mc:Fallback>
                <p:oleObj name="Equation" r:id="rId5" imgW="939600" imgH="39348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924175"/>
                        <a:ext cx="1885950" cy="790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86"/>
          <p:cNvSpPr txBox="1">
            <a:spLocks noChangeArrowheads="1"/>
          </p:cNvSpPr>
          <p:nvPr/>
        </p:nvSpPr>
        <p:spPr bwMode="auto">
          <a:xfrm>
            <a:off x="4932363" y="2565400"/>
            <a:ext cx="4019550" cy="33972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Now we consider the external walls</a:t>
            </a:r>
            <a:endParaRPr lang="en-US" sz="1800"/>
          </a:p>
        </p:txBody>
      </p:sp>
      <p:sp>
        <p:nvSpPr>
          <p:cNvPr id="2058" name="Text Box 87"/>
          <p:cNvSpPr txBox="1">
            <a:spLocks noChangeArrowheads="1"/>
          </p:cNvSpPr>
          <p:nvPr/>
        </p:nvSpPr>
        <p:spPr bwMode="auto">
          <a:xfrm>
            <a:off x="5292725" y="3716338"/>
            <a:ext cx="3519488" cy="1385887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1800"/>
              <a:t>	And allow a 1 week buffer between the activities</a:t>
            </a:r>
          </a:p>
          <a:p>
            <a:pPr marL="342900" indent="-342900" algn="l">
              <a:buFontTx/>
              <a:buNone/>
            </a:pPr>
            <a:r>
              <a:rPr lang="en-IE" sz="1800"/>
              <a:t>	The activity starts on W3; so last unit will start 12 weeks later on week 15</a:t>
            </a:r>
            <a:endParaRPr lang="en-US" sz="1800"/>
          </a:p>
        </p:txBody>
      </p:sp>
      <p:sp>
        <p:nvSpPr>
          <p:cNvPr id="2059" name="Line 88"/>
          <p:cNvSpPr>
            <a:spLocks noChangeShapeType="1"/>
          </p:cNvSpPr>
          <p:nvPr/>
        </p:nvSpPr>
        <p:spPr bwMode="auto">
          <a:xfrm flipV="1">
            <a:off x="15478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60" name="Line 89"/>
          <p:cNvSpPr>
            <a:spLocks noChangeShapeType="1"/>
          </p:cNvSpPr>
          <p:nvPr/>
        </p:nvSpPr>
        <p:spPr bwMode="auto">
          <a:xfrm flipV="1">
            <a:off x="24114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61" name="Line 90"/>
          <p:cNvSpPr>
            <a:spLocks noChangeShapeType="1"/>
          </p:cNvSpPr>
          <p:nvPr/>
        </p:nvSpPr>
        <p:spPr bwMode="auto">
          <a:xfrm>
            <a:off x="4140200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062" name="Text Box 91"/>
          <p:cNvSpPr txBox="1">
            <a:spLocks noChangeArrowheads="1"/>
          </p:cNvSpPr>
          <p:nvPr/>
        </p:nvSpPr>
        <p:spPr bwMode="auto">
          <a:xfrm rot="-3669998">
            <a:off x="1427957" y="3359943"/>
            <a:ext cx="12446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Foundations</a:t>
            </a:r>
            <a:endParaRPr lang="en-US" sz="1400"/>
          </a:p>
        </p:txBody>
      </p:sp>
      <p:sp>
        <p:nvSpPr>
          <p:cNvPr id="2063" name="Text Box 92"/>
          <p:cNvSpPr txBox="1">
            <a:spLocks noChangeArrowheads="1"/>
          </p:cNvSpPr>
          <p:nvPr/>
        </p:nvSpPr>
        <p:spPr bwMode="auto">
          <a:xfrm rot="-3203958">
            <a:off x="2577307" y="3356768"/>
            <a:ext cx="13970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Walls</a:t>
            </a:r>
            <a:endParaRPr lang="en-US" sz="1400"/>
          </a:p>
        </p:txBody>
      </p:sp>
      <p:sp>
        <p:nvSpPr>
          <p:cNvPr id="90" name="Rectangle 89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95288" y="549275"/>
            <a:ext cx="8229600" cy="633413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3078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908175" y="0"/>
            <a:ext cx="6124575" cy="623888"/>
          </a:xfrm>
          <a:noFill/>
        </p:spPr>
      </p:pic>
      <p:graphicFrame>
        <p:nvGraphicFramePr>
          <p:cNvPr id="3074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87675" y="5589588"/>
          <a:ext cx="129698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5589588"/>
                        <a:ext cx="1296988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4716463" y="1052513"/>
            <a:ext cx="4186237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3200" b="0"/>
              <a:t>	</a:t>
            </a:r>
            <a:r>
              <a:rPr lang="en-IE" sz="2400" b="0"/>
              <a:t>We now need to consider the roof.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It is good practice to run a quick test to determine if the buffer should be applied at the start or end of the activity</a:t>
            </a:r>
            <a:endParaRPr lang="en-US" sz="2400" b="0"/>
          </a:p>
        </p:txBody>
      </p:sp>
      <p:sp>
        <p:nvSpPr>
          <p:cNvPr id="3080" name="Rectangle 7"/>
          <p:cNvSpPr>
            <a:spLocks noChangeArrowheads="1"/>
          </p:cNvSpPr>
          <p:nvPr/>
        </p:nvSpPr>
        <p:spPr bwMode="auto">
          <a:xfrm>
            <a:off x="457200" y="4076700"/>
            <a:ext cx="82296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</a:pPr>
            <a:r>
              <a:rPr lang="en-IE" sz="2000" b="0"/>
              <a:t>We examine the slope of the lines for the External Walls and the Roof</a:t>
            </a:r>
            <a:endParaRPr lang="en-US" sz="2000" b="0"/>
          </a:p>
        </p:txBody>
      </p:sp>
      <p:graphicFrame>
        <p:nvGraphicFramePr>
          <p:cNvPr id="3075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084888" y="5589588"/>
          <a:ext cx="828675" cy="950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Equation" r:id="rId7" imgW="342720" imgH="393480" progId="Equation.3">
                  <p:embed/>
                </p:oleObj>
              </mc:Choice>
              <mc:Fallback>
                <p:oleObj name="Equation" r:id="rId7" imgW="342720" imgH="3934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5589588"/>
                        <a:ext cx="828675" cy="950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9"/>
          <p:cNvGraphicFramePr>
            <a:graphicFrameLocks noChangeAspect="1"/>
          </p:cNvGraphicFramePr>
          <p:nvPr/>
        </p:nvGraphicFramePr>
        <p:xfrm>
          <a:off x="1619250" y="4437063"/>
          <a:ext cx="59721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9" imgW="2463480" imgH="419040" progId="Equation.3">
                  <p:embed/>
                </p:oleObj>
              </mc:Choice>
              <mc:Fallback>
                <p:oleObj name="Equation" r:id="rId9" imgW="2463480" imgH="419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437063"/>
                        <a:ext cx="5972175" cy="1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Text Box 10"/>
          <p:cNvSpPr txBox="1">
            <a:spLocks noChangeArrowheads="1"/>
          </p:cNvSpPr>
          <p:nvPr/>
        </p:nvSpPr>
        <p:spPr bwMode="auto">
          <a:xfrm>
            <a:off x="1187450" y="5876925"/>
            <a:ext cx="17843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External walls:</a:t>
            </a:r>
            <a:endParaRPr lang="en-US" sz="1800"/>
          </a:p>
        </p:txBody>
      </p:sp>
      <p:sp>
        <p:nvSpPr>
          <p:cNvPr id="3082" name="Text Box 11"/>
          <p:cNvSpPr txBox="1">
            <a:spLocks noChangeArrowheads="1"/>
          </p:cNvSpPr>
          <p:nvPr/>
        </p:nvSpPr>
        <p:spPr bwMode="auto">
          <a:xfrm>
            <a:off x="5076825" y="5878513"/>
            <a:ext cx="7810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Roof:</a:t>
            </a:r>
            <a:endParaRPr lang="en-US" sz="1800"/>
          </a:p>
        </p:txBody>
      </p:sp>
      <p:pic>
        <p:nvPicPr>
          <p:cNvPr id="3083" name="Picture 1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0" y="1125538"/>
            <a:ext cx="5003800" cy="28098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95288" y="549275"/>
            <a:ext cx="8229600" cy="633413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4102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908175" y="0"/>
            <a:ext cx="6124575" cy="623888"/>
          </a:xfrm>
          <a:noFill/>
        </p:spPr>
      </p:pic>
      <p:graphicFrame>
        <p:nvGraphicFramePr>
          <p:cNvPr id="4098" name="Object 9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19925" y="1989138"/>
          <a:ext cx="129698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5" imgW="545760" imgH="393480" progId="Equation.3">
                  <p:embed/>
                </p:oleObj>
              </mc:Choice>
              <mc:Fallback>
                <p:oleObj name="Equation" r:id="rId5" imgW="545760" imgH="393480" progId="Equation.3">
                  <p:embed/>
                  <p:pic>
                    <p:nvPicPr>
                      <p:cNvPr id="0" name="Object 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1989138"/>
                        <a:ext cx="1296988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9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948488" y="2997200"/>
          <a:ext cx="12954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7" imgW="545760" imgH="393480" progId="Equation.3">
                  <p:embed/>
                </p:oleObj>
              </mc:Choice>
              <mc:Fallback>
                <p:oleObj name="Equation" r:id="rId7" imgW="545760" imgH="393480" progId="Equation.3">
                  <p:embed/>
                  <p:pic>
                    <p:nvPicPr>
                      <p:cNvPr id="0" name="Object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997200"/>
                        <a:ext cx="1295400" cy="931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97"/>
          <p:cNvGraphicFramePr>
            <a:graphicFrameLocks noChangeAspect="1"/>
          </p:cNvGraphicFramePr>
          <p:nvPr/>
        </p:nvGraphicFramePr>
        <p:xfrm>
          <a:off x="4932363" y="1196975"/>
          <a:ext cx="4027487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Equation" r:id="rId9" imgW="2463480" imgH="419040" progId="Equation.3">
                  <p:embed/>
                </p:oleObj>
              </mc:Choice>
              <mc:Fallback>
                <p:oleObj name="Equation" r:id="rId9" imgW="2463480" imgH="419040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196975"/>
                        <a:ext cx="4027487" cy="684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 Box 98"/>
          <p:cNvSpPr txBox="1">
            <a:spLocks noChangeArrowheads="1"/>
          </p:cNvSpPr>
          <p:nvPr/>
        </p:nvSpPr>
        <p:spPr bwMode="auto">
          <a:xfrm>
            <a:off x="5219700" y="2276475"/>
            <a:ext cx="17843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External walls:</a:t>
            </a:r>
            <a:endParaRPr lang="en-US" sz="1800"/>
          </a:p>
        </p:txBody>
      </p:sp>
      <p:sp>
        <p:nvSpPr>
          <p:cNvPr id="4104" name="Text Box 99"/>
          <p:cNvSpPr txBox="1">
            <a:spLocks noChangeArrowheads="1"/>
          </p:cNvSpPr>
          <p:nvPr/>
        </p:nvSpPr>
        <p:spPr bwMode="auto">
          <a:xfrm>
            <a:off x="6084888" y="3357563"/>
            <a:ext cx="7810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Roof:</a:t>
            </a:r>
            <a:endParaRPr lang="en-US" sz="1800"/>
          </a:p>
        </p:txBody>
      </p:sp>
      <p:sp>
        <p:nvSpPr>
          <p:cNvPr id="4105" name="Rectangle 100"/>
          <p:cNvSpPr>
            <a:spLocks noChangeArrowheads="1"/>
          </p:cNvSpPr>
          <p:nvPr/>
        </p:nvSpPr>
        <p:spPr bwMode="auto">
          <a:xfrm>
            <a:off x="468313" y="4005263"/>
            <a:ext cx="82296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</a:pPr>
            <a:r>
              <a:rPr lang="en-IE" sz="2000" b="0"/>
              <a:t>The slope of the ‘External Walls’ activity is 1.33</a:t>
            </a:r>
          </a:p>
          <a:p>
            <a:pPr marL="342900" indent="-342900" algn="l">
              <a:lnSpc>
                <a:spcPct val="100000"/>
              </a:lnSpc>
            </a:pPr>
            <a:r>
              <a:rPr lang="en-IE" sz="2000" b="0"/>
              <a:t>The slope of the ‘Roof’ activity is 1.00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000" b="0"/>
              <a:t>The lower the number the faster the rate of progress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000" b="0"/>
              <a:t>	So in this case we can see that the Roof will progress at a faster rate than the External Walls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000" b="0"/>
              <a:t>Because of this, we need to allow the 1 week buffer at the start of Unit 10; otherwise the program will clash</a:t>
            </a:r>
            <a:endParaRPr lang="en-US" sz="2000" b="0"/>
          </a:p>
        </p:txBody>
      </p:sp>
      <p:pic>
        <p:nvPicPr>
          <p:cNvPr id="4106" name="Picture 10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11" cstate="print"/>
          <a:srcRect/>
          <a:stretch>
            <a:fillRect/>
          </a:stretch>
        </p:blipFill>
        <p:spPr>
          <a:xfrm>
            <a:off x="179388" y="1196975"/>
            <a:ext cx="4824412" cy="27066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633412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5124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619250" y="0"/>
            <a:ext cx="6121400" cy="623888"/>
          </a:xfrm>
          <a:noFill/>
        </p:spPr>
      </p:pic>
      <p:grpSp>
        <p:nvGrpSpPr>
          <p:cNvPr id="5125" name="Group 4"/>
          <p:cNvGrpSpPr>
            <a:grpSpLocks/>
          </p:cNvGrpSpPr>
          <p:nvPr/>
        </p:nvGrpSpPr>
        <p:grpSpPr bwMode="auto">
          <a:xfrm>
            <a:off x="250825" y="1268413"/>
            <a:ext cx="8416925" cy="4705350"/>
            <a:chOff x="385" y="1207"/>
            <a:chExt cx="5302" cy="2964"/>
          </a:xfrm>
        </p:grpSpPr>
        <p:sp>
          <p:nvSpPr>
            <p:cNvPr id="5136" name="Line 5"/>
            <p:cNvSpPr>
              <a:spLocks noChangeShapeType="1"/>
            </p:cNvSpPr>
            <p:nvPr/>
          </p:nvSpPr>
          <p:spPr bwMode="auto">
            <a:xfrm>
              <a:off x="793" y="1207"/>
              <a:ext cx="0" cy="2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37" name="Line 6"/>
            <p:cNvSpPr>
              <a:spLocks noChangeShapeType="1"/>
            </p:cNvSpPr>
            <p:nvPr/>
          </p:nvSpPr>
          <p:spPr bwMode="auto">
            <a:xfrm>
              <a:off x="748" y="3793"/>
              <a:ext cx="4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38" name="Line 7"/>
            <p:cNvSpPr>
              <a:spLocks noChangeShapeType="1"/>
            </p:cNvSpPr>
            <p:nvPr/>
          </p:nvSpPr>
          <p:spPr bwMode="auto">
            <a:xfrm flipH="1">
              <a:off x="92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39" name="Line 8"/>
            <p:cNvSpPr>
              <a:spLocks noChangeShapeType="1"/>
            </p:cNvSpPr>
            <p:nvPr/>
          </p:nvSpPr>
          <p:spPr bwMode="auto">
            <a:xfrm flipH="1">
              <a:off x="106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0" name="Line 9"/>
            <p:cNvSpPr>
              <a:spLocks noChangeShapeType="1"/>
            </p:cNvSpPr>
            <p:nvPr/>
          </p:nvSpPr>
          <p:spPr bwMode="auto">
            <a:xfrm flipH="1">
              <a:off x="120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1" name="Line 10"/>
            <p:cNvSpPr>
              <a:spLocks noChangeShapeType="1"/>
            </p:cNvSpPr>
            <p:nvPr/>
          </p:nvSpPr>
          <p:spPr bwMode="auto">
            <a:xfrm flipH="1">
              <a:off x="133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2" name="Line 11"/>
            <p:cNvSpPr>
              <a:spLocks noChangeShapeType="1"/>
            </p:cNvSpPr>
            <p:nvPr/>
          </p:nvSpPr>
          <p:spPr bwMode="auto">
            <a:xfrm flipH="1">
              <a:off x="147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3" name="Line 12"/>
            <p:cNvSpPr>
              <a:spLocks noChangeShapeType="1"/>
            </p:cNvSpPr>
            <p:nvPr/>
          </p:nvSpPr>
          <p:spPr bwMode="auto">
            <a:xfrm flipH="1">
              <a:off x="160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4" name="Line 13"/>
            <p:cNvSpPr>
              <a:spLocks noChangeShapeType="1"/>
            </p:cNvSpPr>
            <p:nvPr/>
          </p:nvSpPr>
          <p:spPr bwMode="auto">
            <a:xfrm flipH="1">
              <a:off x="174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5" name="Line 14"/>
            <p:cNvSpPr>
              <a:spLocks noChangeShapeType="1"/>
            </p:cNvSpPr>
            <p:nvPr/>
          </p:nvSpPr>
          <p:spPr bwMode="auto">
            <a:xfrm>
              <a:off x="188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6" name="Line 15"/>
            <p:cNvSpPr>
              <a:spLocks noChangeShapeType="1"/>
            </p:cNvSpPr>
            <p:nvPr/>
          </p:nvSpPr>
          <p:spPr bwMode="auto">
            <a:xfrm>
              <a:off x="2018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7" name="Line 16"/>
            <p:cNvSpPr>
              <a:spLocks noChangeShapeType="1"/>
            </p:cNvSpPr>
            <p:nvPr/>
          </p:nvSpPr>
          <p:spPr bwMode="auto">
            <a:xfrm>
              <a:off x="2154" y="1253"/>
              <a:ext cx="0" cy="2587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8" name="Line 17"/>
            <p:cNvSpPr>
              <a:spLocks noChangeShapeType="1"/>
            </p:cNvSpPr>
            <p:nvPr/>
          </p:nvSpPr>
          <p:spPr bwMode="auto">
            <a:xfrm>
              <a:off x="2290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49" name="Line 18"/>
            <p:cNvSpPr>
              <a:spLocks noChangeShapeType="1"/>
            </p:cNvSpPr>
            <p:nvPr/>
          </p:nvSpPr>
          <p:spPr bwMode="auto">
            <a:xfrm>
              <a:off x="2426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0" name="Line 19"/>
            <p:cNvSpPr>
              <a:spLocks noChangeShapeType="1"/>
            </p:cNvSpPr>
            <p:nvPr/>
          </p:nvSpPr>
          <p:spPr bwMode="auto">
            <a:xfrm>
              <a:off x="256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1" name="Line 20"/>
            <p:cNvSpPr>
              <a:spLocks noChangeShapeType="1"/>
            </p:cNvSpPr>
            <p:nvPr/>
          </p:nvSpPr>
          <p:spPr bwMode="auto">
            <a:xfrm flipH="1">
              <a:off x="269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2" name="Line 21"/>
            <p:cNvSpPr>
              <a:spLocks noChangeShapeType="1"/>
            </p:cNvSpPr>
            <p:nvPr/>
          </p:nvSpPr>
          <p:spPr bwMode="auto">
            <a:xfrm flipH="1">
              <a:off x="283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3" name="Line 22"/>
            <p:cNvSpPr>
              <a:spLocks noChangeShapeType="1"/>
            </p:cNvSpPr>
            <p:nvPr/>
          </p:nvSpPr>
          <p:spPr bwMode="auto">
            <a:xfrm flipH="1">
              <a:off x="297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4" name="Line 23"/>
            <p:cNvSpPr>
              <a:spLocks noChangeShapeType="1"/>
            </p:cNvSpPr>
            <p:nvPr/>
          </p:nvSpPr>
          <p:spPr bwMode="auto">
            <a:xfrm flipH="1">
              <a:off x="310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5" name="Line 24"/>
            <p:cNvSpPr>
              <a:spLocks noChangeShapeType="1"/>
            </p:cNvSpPr>
            <p:nvPr/>
          </p:nvSpPr>
          <p:spPr bwMode="auto">
            <a:xfrm flipH="1">
              <a:off x="473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6" name="Line 25"/>
            <p:cNvSpPr>
              <a:spLocks noChangeShapeType="1"/>
            </p:cNvSpPr>
            <p:nvPr/>
          </p:nvSpPr>
          <p:spPr bwMode="auto">
            <a:xfrm flipH="1">
              <a:off x="324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7" name="Line 26"/>
            <p:cNvSpPr>
              <a:spLocks noChangeShapeType="1"/>
            </p:cNvSpPr>
            <p:nvPr/>
          </p:nvSpPr>
          <p:spPr bwMode="auto">
            <a:xfrm flipH="1">
              <a:off x="337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8" name="Line 27"/>
            <p:cNvSpPr>
              <a:spLocks noChangeShapeType="1"/>
            </p:cNvSpPr>
            <p:nvPr/>
          </p:nvSpPr>
          <p:spPr bwMode="auto">
            <a:xfrm flipH="1">
              <a:off x="351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59" name="Line 28"/>
            <p:cNvSpPr>
              <a:spLocks noChangeShapeType="1"/>
            </p:cNvSpPr>
            <p:nvPr/>
          </p:nvSpPr>
          <p:spPr bwMode="auto">
            <a:xfrm>
              <a:off x="3651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0" name="Line 29"/>
            <p:cNvSpPr>
              <a:spLocks noChangeShapeType="1"/>
            </p:cNvSpPr>
            <p:nvPr/>
          </p:nvSpPr>
          <p:spPr bwMode="auto">
            <a:xfrm>
              <a:off x="3787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1" name="Line 30"/>
            <p:cNvSpPr>
              <a:spLocks noChangeShapeType="1"/>
            </p:cNvSpPr>
            <p:nvPr/>
          </p:nvSpPr>
          <p:spPr bwMode="auto">
            <a:xfrm>
              <a:off x="3923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2" name="Line 31"/>
            <p:cNvSpPr>
              <a:spLocks noChangeShapeType="1"/>
            </p:cNvSpPr>
            <p:nvPr/>
          </p:nvSpPr>
          <p:spPr bwMode="auto">
            <a:xfrm>
              <a:off x="4059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3" name="Line 32"/>
            <p:cNvSpPr>
              <a:spLocks noChangeShapeType="1"/>
            </p:cNvSpPr>
            <p:nvPr/>
          </p:nvSpPr>
          <p:spPr bwMode="auto">
            <a:xfrm>
              <a:off x="4195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4" name="Line 33"/>
            <p:cNvSpPr>
              <a:spLocks noChangeShapeType="1"/>
            </p:cNvSpPr>
            <p:nvPr/>
          </p:nvSpPr>
          <p:spPr bwMode="auto">
            <a:xfrm flipH="1">
              <a:off x="433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5" name="Line 34"/>
            <p:cNvSpPr>
              <a:spLocks noChangeShapeType="1"/>
            </p:cNvSpPr>
            <p:nvPr/>
          </p:nvSpPr>
          <p:spPr bwMode="auto">
            <a:xfrm flipH="1">
              <a:off x="446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6" name="Line 35"/>
            <p:cNvSpPr>
              <a:spLocks noChangeShapeType="1"/>
            </p:cNvSpPr>
            <p:nvPr/>
          </p:nvSpPr>
          <p:spPr bwMode="auto">
            <a:xfrm flipH="1">
              <a:off x="460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7" name="Line 36"/>
            <p:cNvSpPr>
              <a:spLocks noChangeShapeType="1"/>
            </p:cNvSpPr>
            <p:nvPr/>
          </p:nvSpPr>
          <p:spPr bwMode="auto">
            <a:xfrm>
              <a:off x="748" y="134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8" name="Line 37"/>
            <p:cNvSpPr>
              <a:spLocks noChangeShapeType="1"/>
            </p:cNvSpPr>
            <p:nvPr/>
          </p:nvSpPr>
          <p:spPr bwMode="auto">
            <a:xfrm>
              <a:off x="748" y="148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69" name="Line 38"/>
            <p:cNvSpPr>
              <a:spLocks noChangeShapeType="1"/>
            </p:cNvSpPr>
            <p:nvPr/>
          </p:nvSpPr>
          <p:spPr bwMode="auto">
            <a:xfrm>
              <a:off x="748" y="161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0" name="Line 39"/>
            <p:cNvSpPr>
              <a:spLocks noChangeShapeType="1"/>
            </p:cNvSpPr>
            <p:nvPr/>
          </p:nvSpPr>
          <p:spPr bwMode="auto">
            <a:xfrm>
              <a:off x="748" y="175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1" name="Line 40"/>
            <p:cNvSpPr>
              <a:spLocks noChangeShapeType="1"/>
            </p:cNvSpPr>
            <p:nvPr/>
          </p:nvSpPr>
          <p:spPr bwMode="auto">
            <a:xfrm>
              <a:off x="748" y="188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2" name="Line 41"/>
            <p:cNvSpPr>
              <a:spLocks noChangeShapeType="1"/>
            </p:cNvSpPr>
            <p:nvPr/>
          </p:nvSpPr>
          <p:spPr bwMode="auto">
            <a:xfrm>
              <a:off x="748" y="202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3" name="Line 42"/>
            <p:cNvSpPr>
              <a:spLocks noChangeShapeType="1"/>
            </p:cNvSpPr>
            <p:nvPr/>
          </p:nvSpPr>
          <p:spPr bwMode="auto">
            <a:xfrm>
              <a:off x="748" y="216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4" name="Line 43"/>
            <p:cNvSpPr>
              <a:spLocks noChangeShapeType="1"/>
            </p:cNvSpPr>
            <p:nvPr/>
          </p:nvSpPr>
          <p:spPr bwMode="auto">
            <a:xfrm>
              <a:off x="748" y="229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5" name="Line 44"/>
            <p:cNvSpPr>
              <a:spLocks noChangeShapeType="1"/>
            </p:cNvSpPr>
            <p:nvPr/>
          </p:nvSpPr>
          <p:spPr bwMode="auto">
            <a:xfrm>
              <a:off x="748" y="243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6" name="Line 45"/>
            <p:cNvSpPr>
              <a:spLocks noChangeShapeType="1"/>
            </p:cNvSpPr>
            <p:nvPr/>
          </p:nvSpPr>
          <p:spPr bwMode="auto">
            <a:xfrm>
              <a:off x="748" y="256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7" name="Line 46"/>
            <p:cNvSpPr>
              <a:spLocks noChangeShapeType="1"/>
            </p:cNvSpPr>
            <p:nvPr/>
          </p:nvSpPr>
          <p:spPr bwMode="auto">
            <a:xfrm>
              <a:off x="748" y="270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8" name="Line 47"/>
            <p:cNvSpPr>
              <a:spLocks noChangeShapeType="1"/>
            </p:cNvSpPr>
            <p:nvPr/>
          </p:nvSpPr>
          <p:spPr bwMode="auto">
            <a:xfrm>
              <a:off x="748" y="284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79" name="Line 48"/>
            <p:cNvSpPr>
              <a:spLocks noChangeShapeType="1"/>
            </p:cNvSpPr>
            <p:nvPr/>
          </p:nvSpPr>
          <p:spPr bwMode="auto">
            <a:xfrm>
              <a:off x="748" y="297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0" name="Line 49"/>
            <p:cNvSpPr>
              <a:spLocks noChangeShapeType="1"/>
            </p:cNvSpPr>
            <p:nvPr/>
          </p:nvSpPr>
          <p:spPr bwMode="auto">
            <a:xfrm>
              <a:off x="748" y="3113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1" name="Line 50"/>
            <p:cNvSpPr>
              <a:spLocks noChangeShapeType="1"/>
            </p:cNvSpPr>
            <p:nvPr/>
          </p:nvSpPr>
          <p:spPr bwMode="auto">
            <a:xfrm>
              <a:off x="748" y="3249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2" name="Line 51"/>
            <p:cNvSpPr>
              <a:spLocks noChangeShapeType="1"/>
            </p:cNvSpPr>
            <p:nvPr/>
          </p:nvSpPr>
          <p:spPr bwMode="auto">
            <a:xfrm>
              <a:off x="748" y="3385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3" name="Line 52"/>
            <p:cNvSpPr>
              <a:spLocks noChangeShapeType="1"/>
            </p:cNvSpPr>
            <p:nvPr/>
          </p:nvSpPr>
          <p:spPr bwMode="auto">
            <a:xfrm>
              <a:off x="748" y="3521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4" name="Line 53"/>
            <p:cNvSpPr>
              <a:spLocks noChangeShapeType="1"/>
            </p:cNvSpPr>
            <p:nvPr/>
          </p:nvSpPr>
          <p:spPr bwMode="auto">
            <a:xfrm>
              <a:off x="748" y="3657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5" name="Line 54"/>
            <p:cNvSpPr>
              <a:spLocks noChangeShapeType="1"/>
            </p:cNvSpPr>
            <p:nvPr/>
          </p:nvSpPr>
          <p:spPr bwMode="auto">
            <a:xfrm flipH="1">
              <a:off x="487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186" name="Text Box 55"/>
            <p:cNvSpPr txBox="1">
              <a:spLocks noChangeArrowheads="1"/>
            </p:cNvSpPr>
            <p:nvPr/>
          </p:nvSpPr>
          <p:spPr bwMode="auto">
            <a:xfrm>
              <a:off x="612" y="3702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</a:t>
              </a:r>
              <a:endParaRPr lang="en-US" sz="1200"/>
            </a:p>
          </p:txBody>
        </p:sp>
        <p:sp>
          <p:nvSpPr>
            <p:cNvPr id="5187" name="Text Box 56"/>
            <p:cNvSpPr txBox="1">
              <a:spLocks noChangeArrowheads="1"/>
            </p:cNvSpPr>
            <p:nvPr/>
          </p:nvSpPr>
          <p:spPr bwMode="auto">
            <a:xfrm>
              <a:off x="612" y="2614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5188" name="Text Box 57"/>
            <p:cNvSpPr txBox="1">
              <a:spLocks noChangeArrowheads="1"/>
            </p:cNvSpPr>
            <p:nvPr/>
          </p:nvSpPr>
          <p:spPr bwMode="auto">
            <a:xfrm>
              <a:off x="612" y="2886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4</a:t>
              </a:r>
              <a:endParaRPr lang="en-US" sz="1200"/>
            </a:p>
          </p:txBody>
        </p:sp>
        <p:sp>
          <p:nvSpPr>
            <p:cNvPr id="5189" name="Text Box 58"/>
            <p:cNvSpPr txBox="1">
              <a:spLocks noChangeArrowheads="1"/>
            </p:cNvSpPr>
            <p:nvPr/>
          </p:nvSpPr>
          <p:spPr bwMode="auto">
            <a:xfrm>
              <a:off x="612" y="315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</a:t>
              </a:r>
              <a:endParaRPr lang="en-US" sz="1200"/>
            </a:p>
          </p:txBody>
        </p:sp>
        <p:sp>
          <p:nvSpPr>
            <p:cNvPr id="5190" name="Text Box 59"/>
            <p:cNvSpPr txBox="1">
              <a:spLocks noChangeArrowheads="1"/>
            </p:cNvSpPr>
            <p:nvPr/>
          </p:nvSpPr>
          <p:spPr bwMode="auto">
            <a:xfrm>
              <a:off x="612" y="3430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</a:t>
              </a:r>
              <a:endParaRPr lang="en-US" sz="1200"/>
            </a:p>
          </p:txBody>
        </p:sp>
        <p:sp>
          <p:nvSpPr>
            <p:cNvPr id="5191" name="Text Box 60"/>
            <p:cNvSpPr txBox="1">
              <a:spLocks noChangeArrowheads="1"/>
            </p:cNvSpPr>
            <p:nvPr/>
          </p:nvSpPr>
          <p:spPr bwMode="auto">
            <a:xfrm>
              <a:off x="612" y="2341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6</a:t>
              </a:r>
              <a:endParaRPr lang="en-US" sz="1200"/>
            </a:p>
          </p:txBody>
        </p:sp>
        <p:sp>
          <p:nvSpPr>
            <p:cNvPr id="5192" name="Text Box 61"/>
            <p:cNvSpPr txBox="1">
              <a:spLocks noChangeArrowheads="1"/>
            </p:cNvSpPr>
            <p:nvPr/>
          </p:nvSpPr>
          <p:spPr bwMode="auto">
            <a:xfrm>
              <a:off x="612" y="1797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8</a:t>
              </a:r>
              <a:endParaRPr lang="en-US" sz="1200"/>
            </a:p>
          </p:txBody>
        </p:sp>
        <p:sp>
          <p:nvSpPr>
            <p:cNvPr id="5193" name="Text Box 62"/>
            <p:cNvSpPr txBox="1">
              <a:spLocks noChangeArrowheads="1"/>
            </p:cNvSpPr>
            <p:nvPr/>
          </p:nvSpPr>
          <p:spPr bwMode="auto">
            <a:xfrm>
              <a:off x="612" y="2069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7</a:t>
              </a:r>
              <a:endParaRPr lang="en-US" sz="1200"/>
            </a:p>
          </p:txBody>
        </p:sp>
        <p:sp>
          <p:nvSpPr>
            <p:cNvPr id="5194" name="Text Box 63"/>
            <p:cNvSpPr txBox="1">
              <a:spLocks noChangeArrowheads="1"/>
            </p:cNvSpPr>
            <p:nvPr/>
          </p:nvSpPr>
          <p:spPr bwMode="auto">
            <a:xfrm rot="-5400000">
              <a:off x="-446" y="2401"/>
              <a:ext cx="1894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2000"/>
                <a:t>Number of House Units</a:t>
              </a:r>
              <a:endParaRPr lang="en-US" sz="2000"/>
            </a:p>
          </p:txBody>
        </p:sp>
        <p:sp>
          <p:nvSpPr>
            <p:cNvPr id="5195" name="Text Box 64"/>
            <p:cNvSpPr txBox="1">
              <a:spLocks noChangeArrowheads="1"/>
            </p:cNvSpPr>
            <p:nvPr/>
          </p:nvSpPr>
          <p:spPr bwMode="auto">
            <a:xfrm>
              <a:off x="2608" y="3974"/>
              <a:ext cx="521" cy="19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600"/>
                <a:t>Weeks</a:t>
              </a:r>
              <a:endParaRPr lang="en-US" sz="1600"/>
            </a:p>
          </p:txBody>
        </p:sp>
        <p:sp>
          <p:nvSpPr>
            <p:cNvPr id="5196" name="Text Box 65"/>
            <p:cNvSpPr txBox="1">
              <a:spLocks noChangeArrowheads="1"/>
            </p:cNvSpPr>
            <p:nvPr/>
          </p:nvSpPr>
          <p:spPr bwMode="auto">
            <a:xfrm>
              <a:off x="1383" y="383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5197" name="Text Box 66"/>
            <p:cNvSpPr txBox="1">
              <a:spLocks noChangeArrowheads="1"/>
            </p:cNvSpPr>
            <p:nvPr/>
          </p:nvSpPr>
          <p:spPr bwMode="auto">
            <a:xfrm>
              <a:off x="203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5198" name="Text Box 67"/>
            <p:cNvSpPr txBox="1">
              <a:spLocks noChangeArrowheads="1"/>
            </p:cNvSpPr>
            <p:nvPr/>
          </p:nvSpPr>
          <p:spPr bwMode="auto">
            <a:xfrm>
              <a:off x="2744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15</a:t>
              </a:r>
              <a:endParaRPr lang="en-US" sz="1200"/>
            </a:p>
          </p:txBody>
        </p:sp>
        <p:sp>
          <p:nvSpPr>
            <p:cNvPr id="5199" name="Text Box 68"/>
            <p:cNvSpPr txBox="1">
              <a:spLocks noChangeArrowheads="1"/>
            </p:cNvSpPr>
            <p:nvPr/>
          </p:nvSpPr>
          <p:spPr bwMode="auto">
            <a:xfrm>
              <a:off x="339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20</a:t>
              </a:r>
              <a:endParaRPr lang="en-US" sz="1200"/>
            </a:p>
          </p:txBody>
        </p:sp>
        <p:sp>
          <p:nvSpPr>
            <p:cNvPr id="5200" name="Text Box 69"/>
            <p:cNvSpPr txBox="1">
              <a:spLocks noChangeArrowheads="1"/>
            </p:cNvSpPr>
            <p:nvPr/>
          </p:nvSpPr>
          <p:spPr bwMode="auto">
            <a:xfrm>
              <a:off x="4079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25</a:t>
              </a:r>
              <a:endParaRPr lang="en-US" sz="1200"/>
            </a:p>
          </p:txBody>
        </p:sp>
        <p:sp>
          <p:nvSpPr>
            <p:cNvPr id="5201" name="Text Box 70"/>
            <p:cNvSpPr txBox="1">
              <a:spLocks noChangeArrowheads="1"/>
            </p:cNvSpPr>
            <p:nvPr/>
          </p:nvSpPr>
          <p:spPr bwMode="auto">
            <a:xfrm>
              <a:off x="567" y="1253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5202" name="Text Box 71"/>
            <p:cNvSpPr txBox="1">
              <a:spLocks noChangeArrowheads="1"/>
            </p:cNvSpPr>
            <p:nvPr/>
          </p:nvSpPr>
          <p:spPr bwMode="auto">
            <a:xfrm>
              <a:off x="612" y="1525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9</a:t>
              </a:r>
              <a:endParaRPr lang="en-US" sz="1200"/>
            </a:p>
          </p:txBody>
        </p:sp>
        <p:sp>
          <p:nvSpPr>
            <p:cNvPr id="5203" name="Text Box 72"/>
            <p:cNvSpPr txBox="1">
              <a:spLocks noChangeArrowheads="1"/>
            </p:cNvSpPr>
            <p:nvPr/>
          </p:nvSpPr>
          <p:spPr bwMode="auto">
            <a:xfrm>
              <a:off x="478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30</a:t>
              </a:r>
              <a:endParaRPr lang="en-US" sz="1200"/>
            </a:p>
          </p:txBody>
        </p:sp>
        <p:sp>
          <p:nvSpPr>
            <p:cNvPr id="5204" name="Line 73"/>
            <p:cNvSpPr>
              <a:spLocks noChangeShapeType="1"/>
            </p:cNvSpPr>
            <p:nvPr/>
          </p:nvSpPr>
          <p:spPr bwMode="auto">
            <a:xfrm flipH="1">
              <a:off x="501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05" name="Line 74"/>
            <p:cNvSpPr>
              <a:spLocks noChangeShapeType="1"/>
            </p:cNvSpPr>
            <p:nvPr/>
          </p:nvSpPr>
          <p:spPr bwMode="auto">
            <a:xfrm flipH="1">
              <a:off x="514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06" name="Line 75"/>
            <p:cNvSpPr>
              <a:spLocks noChangeShapeType="1"/>
            </p:cNvSpPr>
            <p:nvPr/>
          </p:nvSpPr>
          <p:spPr bwMode="auto">
            <a:xfrm flipH="1">
              <a:off x="528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07" name="Line 76"/>
            <p:cNvSpPr>
              <a:spLocks noChangeShapeType="1"/>
            </p:cNvSpPr>
            <p:nvPr/>
          </p:nvSpPr>
          <p:spPr bwMode="auto">
            <a:xfrm flipH="1">
              <a:off x="542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08" name="Line 77"/>
            <p:cNvSpPr>
              <a:spLocks noChangeShapeType="1"/>
            </p:cNvSpPr>
            <p:nvPr/>
          </p:nvSpPr>
          <p:spPr bwMode="auto">
            <a:xfrm flipH="1">
              <a:off x="555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5209" name="Text Box 78"/>
            <p:cNvSpPr txBox="1">
              <a:spLocks noChangeArrowheads="1"/>
            </p:cNvSpPr>
            <p:nvPr/>
          </p:nvSpPr>
          <p:spPr bwMode="auto">
            <a:xfrm>
              <a:off x="546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35</a:t>
              </a:r>
              <a:endParaRPr lang="en-US" sz="1200"/>
            </a:p>
          </p:txBody>
        </p:sp>
      </p:grpSp>
      <p:sp>
        <p:nvSpPr>
          <p:cNvPr id="5126" name="Line 79"/>
          <p:cNvSpPr>
            <a:spLocks noChangeShapeType="1"/>
          </p:cNvSpPr>
          <p:nvPr/>
        </p:nvSpPr>
        <p:spPr bwMode="auto">
          <a:xfrm flipV="1">
            <a:off x="900113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5127" name="Line 80"/>
          <p:cNvSpPr>
            <a:spLocks noChangeShapeType="1"/>
          </p:cNvSpPr>
          <p:nvPr/>
        </p:nvSpPr>
        <p:spPr bwMode="auto">
          <a:xfrm flipV="1">
            <a:off x="1331913" y="1484313"/>
            <a:ext cx="19446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5128" name="Line 81"/>
          <p:cNvSpPr>
            <a:spLocks noChangeShapeType="1"/>
          </p:cNvSpPr>
          <p:nvPr/>
        </p:nvSpPr>
        <p:spPr bwMode="auto">
          <a:xfrm>
            <a:off x="2843213" y="14843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graphicFrame>
        <p:nvGraphicFramePr>
          <p:cNvPr id="5122" name="Object 82"/>
          <p:cNvGraphicFramePr>
            <a:graphicFrameLocks noGrp="1" noChangeAspect="1"/>
          </p:cNvGraphicFramePr>
          <p:nvPr>
            <p:ph sz="half" idx="2"/>
          </p:nvPr>
        </p:nvGraphicFramePr>
        <p:xfrm>
          <a:off x="6732588" y="3213100"/>
          <a:ext cx="16827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Equation" r:id="rId5" imgW="838080" imgH="393480" progId="Equation.3">
                  <p:embed/>
                </p:oleObj>
              </mc:Choice>
              <mc:Fallback>
                <p:oleObj name="Equation" r:id="rId5" imgW="838080" imgH="39348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213100"/>
                        <a:ext cx="1682750" cy="790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Text Box 83"/>
          <p:cNvSpPr txBox="1">
            <a:spLocks noChangeArrowheads="1"/>
          </p:cNvSpPr>
          <p:nvPr/>
        </p:nvSpPr>
        <p:spPr bwMode="auto">
          <a:xfrm>
            <a:off x="5940425" y="3213100"/>
            <a:ext cx="781050" cy="33972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Roof:</a:t>
            </a:r>
            <a:endParaRPr lang="en-US" sz="1800"/>
          </a:p>
        </p:txBody>
      </p:sp>
      <p:sp>
        <p:nvSpPr>
          <p:cNvPr id="5130" name="Text Box 84"/>
          <p:cNvSpPr txBox="1">
            <a:spLocks noChangeArrowheads="1"/>
          </p:cNvSpPr>
          <p:nvPr/>
        </p:nvSpPr>
        <p:spPr bwMode="auto">
          <a:xfrm>
            <a:off x="5292725" y="4005263"/>
            <a:ext cx="3519488" cy="133032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1800"/>
              <a:t>	We have already determined that the buffer should be allowed on Unit 10 so we draw in the Roof activity</a:t>
            </a:r>
            <a:endParaRPr lang="en-US" sz="1800"/>
          </a:p>
        </p:txBody>
      </p:sp>
      <p:sp>
        <p:nvSpPr>
          <p:cNvPr id="5131" name="Line 85"/>
          <p:cNvSpPr>
            <a:spLocks noChangeShapeType="1"/>
          </p:cNvSpPr>
          <p:nvPr/>
        </p:nvSpPr>
        <p:spPr bwMode="auto">
          <a:xfrm flipV="1">
            <a:off x="15478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5132" name="Line 86"/>
          <p:cNvSpPr>
            <a:spLocks noChangeShapeType="1"/>
          </p:cNvSpPr>
          <p:nvPr/>
        </p:nvSpPr>
        <p:spPr bwMode="auto">
          <a:xfrm flipV="1">
            <a:off x="24114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5133" name="Line 87"/>
          <p:cNvSpPr>
            <a:spLocks noChangeShapeType="1"/>
          </p:cNvSpPr>
          <p:nvPr/>
        </p:nvSpPr>
        <p:spPr bwMode="auto">
          <a:xfrm>
            <a:off x="4140200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5134" name="Text Box 88"/>
          <p:cNvSpPr txBox="1">
            <a:spLocks noChangeArrowheads="1"/>
          </p:cNvSpPr>
          <p:nvPr/>
        </p:nvSpPr>
        <p:spPr bwMode="auto">
          <a:xfrm rot="-3669998">
            <a:off x="1427957" y="3359943"/>
            <a:ext cx="12446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Foundations</a:t>
            </a:r>
            <a:endParaRPr lang="en-US" sz="1400"/>
          </a:p>
        </p:txBody>
      </p:sp>
      <p:sp>
        <p:nvSpPr>
          <p:cNvPr id="5135" name="Text Box 89"/>
          <p:cNvSpPr txBox="1">
            <a:spLocks noChangeArrowheads="1"/>
          </p:cNvSpPr>
          <p:nvPr/>
        </p:nvSpPr>
        <p:spPr bwMode="auto">
          <a:xfrm rot="-3203958">
            <a:off x="2577307" y="3356768"/>
            <a:ext cx="13970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Walls</a:t>
            </a:r>
            <a:endParaRPr lang="en-US" sz="1400"/>
          </a:p>
        </p:txBody>
      </p:sp>
      <p:sp>
        <p:nvSpPr>
          <p:cNvPr id="90" name="Rectangle 89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633412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6148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619250" y="0"/>
            <a:ext cx="6121400" cy="623888"/>
          </a:xfrm>
          <a:noFill/>
        </p:spPr>
      </p:pic>
      <p:grpSp>
        <p:nvGrpSpPr>
          <p:cNvPr id="6149" name="Group 4"/>
          <p:cNvGrpSpPr>
            <a:grpSpLocks/>
          </p:cNvGrpSpPr>
          <p:nvPr/>
        </p:nvGrpSpPr>
        <p:grpSpPr bwMode="auto">
          <a:xfrm>
            <a:off x="250825" y="1268413"/>
            <a:ext cx="8416925" cy="4705350"/>
            <a:chOff x="385" y="1207"/>
            <a:chExt cx="5302" cy="2964"/>
          </a:xfrm>
        </p:grpSpPr>
        <p:sp>
          <p:nvSpPr>
            <p:cNvPr id="6164" name="Line 5"/>
            <p:cNvSpPr>
              <a:spLocks noChangeShapeType="1"/>
            </p:cNvSpPr>
            <p:nvPr/>
          </p:nvSpPr>
          <p:spPr bwMode="auto">
            <a:xfrm>
              <a:off x="793" y="1207"/>
              <a:ext cx="0" cy="2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65" name="Line 6"/>
            <p:cNvSpPr>
              <a:spLocks noChangeShapeType="1"/>
            </p:cNvSpPr>
            <p:nvPr/>
          </p:nvSpPr>
          <p:spPr bwMode="auto">
            <a:xfrm>
              <a:off x="748" y="3793"/>
              <a:ext cx="4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66" name="Line 7"/>
            <p:cNvSpPr>
              <a:spLocks noChangeShapeType="1"/>
            </p:cNvSpPr>
            <p:nvPr/>
          </p:nvSpPr>
          <p:spPr bwMode="auto">
            <a:xfrm flipH="1">
              <a:off x="92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67" name="Line 8"/>
            <p:cNvSpPr>
              <a:spLocks noChangeShapeType="1"/>
            </p:cNvSpPr>
            <p:nvPr/>
          </p:nvSpPr>
          <p:spPr bwMode="auto">
            <a:xfrm flipH="1">
              <a:off x="106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68" name="Line 9"/>
            <p:cNvSpPr>
              <a:spLocks noChangeShapeType="1"/>
            </p:cNvSpPr>
            <p:nvPr/>
          </p:nvSpPr>
          <p:spPr bwMode="auto">
            <a:xfrm flipH="1">
              <a:off x="120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69" name="Line 10"/>
            <p:cNvSpPr>
              <a:spLocks noChangeShapeType="1"/>
            </p:cNvSpPr>
            <p:nvPr/>
          </p:nvSpPr>
          <p:spPr bwMode="auto">
            <a:xfrm flipH="1">
              <a:off x="133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0" name="Line 11"/>
            <p:cNvSpPr>
              <a:spLocks noChangeShapeType="1"/>
            </p:cNvSpPr>
            <p:nvPr/>
          </p:nvSpPr>
          <p:spPr bwMode="auto">
            <a:xfrm flipH="1">
              <a:off x="147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1" name="Line 12"/>
            <p:cNvSpPr>
              <a:spLocks noChangeShapeType="1"/>
            </p:cNvSpPr>
            <p:nvPr/>
          </p:nvSpPr>
          <p:spPr bwMode="auto">
            <a:xfrm flipH="1">
              <a:off x="160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2" name="Line 13"/>
            <p:cNvSpPr>
              <a:spLocks noChangeShapeType="1"/>
            </p:cNvSpPr>
            <p:nvPr/>
          </p:nvSpPr>
          <p:spPr bwMode="auto">
            <a:xfrm flipH="1">
              <a:off x="174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3" name="Line 14"/>
            <p:cNvSpPr>
              <a:spLocks noChangeShapeType="1"/>
            </p:cNvSpPr>
            <p:nvPr/>
          </p:nvSpPr>
          <p:spPr bwMode="auto">
            <a:xfrm>
              <a:off x="188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4" name="Line 15"/>
            <p:cNvSpPr>
              <a:spLocks noChangeShapeType="1"/>
            </p:cNvSpPr>
            <p:nvPr/>
          </p:nvSpPr>
          <p:spPr bwMode="auto">
            <a:xfrm>
              <a:off x="2018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5" name="Line 16"/>
            <p:cNvSpPr>
              <a:spLocks noChangeShapeType="1"/>
            </p:cNvSpPr>
            <p:nvPr/>
          </p:nvSpPr>
          <p:spPr bwMode="auto">
            <a:xfrm>
              <a:off x="2154" y="1253"/>
              <a:ext cx="0" cy="2587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6" name="Line 17"/>
            <p:cNvSpPr>
              <a:spLocks noChangeShapeType="1"/>
            </p:cNvSpPr>
            <p:nvPr/>
          </p:nvSpPr>
          <p:spPr bwMode="auto">
            <a:xfrm>
              <a:off x="2290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7" name="Line 18"/>
            <p:cNvSpPr>
              <a:spLocks noChangeShapeType="1"/>
            </p:cNvSpPr>
            <p:nvPr/>
          </p:nvSpPr>
          <p:spPr bwMode="auto">
            <a:xfrm>
              <a:off x="2426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8" name="Line 19"/>
            <p:cNvSpPr>
              <a:spLocks noChangeShapeType="1"/>
            </p:cNvSpPr>
            <p:nvPr/>
          </p:nvSpPr>
          <p:spPr bwMode="auto">
            <a:xfrm>
              <a:off x="256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79" name="Line 20"/>
            <p:cNvSpPr>
              <a:spLocks noChangeShapeType="1"/>
            </p:cNvSpPr>
            <p:nvPr/>
          </p:nvSpPr>
          <p:spPr bwMode="auto">
            <a:xfrm flipH="1">
              <a:off x="269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0" name="Line 21"/>
            <p:cNvSpPr>
              <a:spLocks noChangeShapeType="1"/>
            </p:cNvSpPr>
            <p:nvPr/>
          </p:nvSpPr>
          <p:spPr bwMode="auto">
            <a:xfrm flipH="1">
              <a:off x="283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1" name="Line 22"/>
            <p:cNvSpPr>
              <a:spLocks noChangeShapeType="1"/>
            </p:cNvSpPr>
            <p:nvPr/>
          </p:nvSpPr>
          <p:spPr bwMode="auto">
            <a:xfrm flipH="1">
              <a:off x="297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2" name="Line 23"/>
            <p:cNvSpPr>
              <a:spLocks noChangeShapeType="1"/>
            </p:cNvSpPr>
            <p:nvPr/>
          </p:nvSpPr>
          <p:spPr bwMode="auto">
            <a:xfrm flipH="1">
              <a:off x="310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3" name="Line 24"/>
            <p:cNvSpPr>
              <a:spLocks noChangeShapeType="1"/>
            </p:cNvSpPr>
            <p:nvPr/>
          </p:nvSpPr>
          <p:spPr bwMode="auto">
            <a:xfrm flipH="1">
              <a:off x="473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4" name="Line 25"/>
            <p:cNvSpPr>
              <a:spLocks noChangeShapeType="1"/>
            </p:cNvSpPr>
            <p:nvPr/>
          </p:nvSpPr>
          <p:spPr bwMode="auto">
            <a:xfrm flipH="1">
              <a:off x="324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5" name="Line 26"/>
            <p:cNvSpPr>
              <a:spLocks noChangeShapeType="1"/>
            </p:cNvSpPr>
            <p:nvPr/>
          </p:nvSpPr>
          <p:spPr bwMode="auto">
            <a:xfrm flipH="1">
              <a:off x="337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6" name="Line 27"/>
            <p:cNvSpPr>
              <a:spLocks noChangeShapeType="1"/>
            </p:cNvSpPr>
            <p:nvPr/>
          </p:nvSpPr>
          <p:spPr bwMode="auto">
            <a:xfrm flipH="1">
              <a:off x="351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7" name="Line 28"/>
            <p:cNvSpPr>
              <a:spLocks noChangeShapeType="1"/>
            </p:cNvSpPr>
            <p:nvPr/>
          </p:nvSpPr>
          <p:spPr bwMode="auto">
            <a:xfrm>
              <a:off x="3651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8" name="Line 29"/>
            <p:cNvSpPr>
              <a:spLocks noChangeShapeType="1"/>
            </p:cNvSpPr>
            <p:nvPr/>
          </p:nvSpPr>
          <p:spPr bwMode="auto">
            <a:xfrm>
              <a:off x="3787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89" name="Line 30"/>
            <p:cNvSpPr>
              <a:spLocks noChangeShapeType="1"/>
            </p:cNvSpPr>
            <p:nvPr/>
          </p:nvSpPr>
          <p:spPr bwMode="auto">
            <a:xfrm>
              <a:off x="3923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0" name="Line 31"/>
            <p:cNvSpPr>
              <a:spLocks noChangeShapeType="1"/>
            </p:cNvSpPr>
            <p:nvPr/>
          </p:nvSpPr>
          <p:spPr bwMode="auto">
            <a:xfrm>
              <a:off x="4059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1" name="Line 32"/>
            <p:cNvSpPr>
              <a:spLocks noChangeShapeType="1"/>
            </p:cNvSpPr>
            <p:nvPr/>
          </p:nvSpPr>
          <p:spPr bwMode="auto">
            <a:xfrm>
              <a:off x="4195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2" name="Line 33"/>
            <p:cNvSpPr>
              <a:spLocks noChangeShapeType="1"/>
            </p:cNvSpPr>
            <p:nvPr/>
          </p:nvSpPr>
          <p:spPr bwMode="auto">
            <a:xfrm flipH="1">
              <a:off x="433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3" name="Line 34"/>
            <p:cNvSpPr>
              <a:spLocks noChangeShapeType="1"/>
            </p:cNvSpPr>
            <p:nvPr/>
          </p:nvSpPr>
          <p:spPr bwMode="auto">
            <a:xfrm flipH="1">
              <a:off x="446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4" name="Line 35"/>
            <p:cNvSpPr>
              <a:spLocks noChangeShapeType="1"/>
            </p:cNvSpPr>
            <p:nvPr/>
          </p:nvSpPr>
          <p:spPr bwMode="auto">
            <a:xfrm flipH="1">
              <a:off x="460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5" name="Line 36"/>
            <p:cNvSpPr>
              <a:spLocks noChangeShapeType="1"/>
            </p:cNvSpPr>
            <p:nvPr/>
          </p:nvSpPr>
          <p:spPr bwMode="auto">
            <a:xfrm>
              <a:off x="748" y="134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6" name="Line 37"/>
            <p:cNvSpPr>
              <a:spLocks noChangeShapeType="1"/>
            </p:cNvSpPr>
            <p:nvPr/>
          </p:nvSpPr>
          <p:spPr bwMode="auto">
            <a:xfrm>
              <a:off x="748" y="148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7" name="Line 38"/>
            <p:cNvSpPr>
              <a:spLocks noChangeShapeType="1"/>
            </p:cNvSpPr>
            <p:nvPr/>
          </p:nvSpPr>
          <p:spPr bwMode="auto">
            <a:xfrm>
              <a:off x="748" y="161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8" name="Line 39"/>
            <p:cNvSpPr>
              <a:spLocks noChangeShapeType="1"/>
            </p:cNvSpPr>
            <p:nvPr/>
          </p:nvSpPr>
          <p:spPr bwMode="auto">
            <a:xfrm>
              <a:off x="748" y="175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199" name="Line 40"/>
            <p:cNvSpPr>
              <a:spLocks noChangeShapeType="1"/>
            </p:cNvSpPr>
            <p:nvPr/>
          </p:nvSpPr>
          <p:spPr bwMode="auto">
            <a:xfrm>
              <a:off x="748" y="188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0" name="Line 41"/>
            <p:cNvSpPr>
              <a:spLocks noChangeShapeType="1"/>
            </p:cNvSpPr>
            <p:nvPr/>
          </p:nvSpPr>
          <p:spPr bwMode="auto">
            <a:xfrm>
              <a:off x="748" y="202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1" name="Line 42"/>
            <p:cNvSpPr>
              <a:spLocks noChangeShapeType="1"/>
            </p:cNvSpPr>
            <p:nvPr/>
          </p:nvSpPr>
          <p:spPr bwMode="auto">
            <a:xfrm>
              <a:off x="748" y="216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2" name="Line 43"/>
            <p:cNvSpPr>
              <a:spLocks noChangeShapeType="1"/>
            </p:cNvSpPr>
            <p:nvPr/>
          </p:nvSpPr>
          <p:spPr bwMode="auto">
            <a:xfrm>
              <a:off x="748" y="229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3" name="Line 44"/>
            <p:cNvSpPr>
              <a:spLocks noChangeShapeType="1"/>
            </p:cNvSpPr>
            <p:nvPr/>
          </p:nvSpPr>
          <p:spPr bwMode="auto">
            <a:xfrm>
              <a:off x="748" y="243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4" name="Line 45"/>
            <p:cNvSpPr>
              <a:spLocks noChangeShapeType="1"/>
            </p:cNvSpPr>
            <p:nvPr/>
          </p:nvSpPr>
          <p:spPr bwMode="auto">
            <a:xfrm>
              <a:off x="748" y="256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5" name="Line 46"/>
            <p:cNvSpPr>
              <a:spLocks noChangeShapeType="1"/>
            </p:cNvSpPr>
            <p:nvPr/>
          </p:nvSpPr>
          <p:spPr bwMode="auto">
            <a:xfrm>
              <a:off x="748" y="270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6" name="Line 47"/>
            <p:cNvSpPr>
              <a:spLocks noChangeShapeType="1"/>
            </p:cNvSpPr>
            <p:nvPr/>
          </p:nvSpPr>
          <p:spPr bwMode="auto">
            <a:xfrm>
              <a:off x="748" y="284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7" name="Line 48"/>
            <p:cNvSpPr>
              <a:spLocks noChangeShapeType="1"/>
            </p:cNvSpPr>
            <p:nvPr/>
          </p:nvSpPr>
          <p:spPr bwMode="auto">
            <a:xfrm>
              <a:off x="748" y="297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8" name="Line 49"/>
            <p:cNvSpPr>
              <a:spLocks noChangeShapeType="1"/>
            </p:cNvSpPr>
            <p:nvPr/>
          </p:nvSpPr>
          <p:spPr bwMode="auto">
            <a:xfrm>
              <a:off x="748" y="3113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09" name="Line 50"/>
            <p:cNvSpPr>
              <a:spLocks noChangeShapeType="1"/>
            </p:cNvSpPr>
            <p:nvPr/>
          </p:nvSpPr>
          <p:spPr bwMode="auto">
            <a:xfrm>
              <a:off x="748" y="3249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10" name="Line 51"/>
            <p:cNvSpPr>
              <a:spLocks noChangeShapeType="1"/>
            </p:cNvSpPr>
            <p:nvPr/>
          </p:nvSpPr>
          <p:spPr bwMode="auto">
            <a:xfrm>
              <a:off x="748" y="3385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11" name="Line 52"/>
            <p:cNvSpPr>
              <a:spLocks noChangeShapeType="1"/>
            </p:cNvSpPr>
            <p:nvPr/>
          </p:nvSpPr>
          <p:spPr bwMode="auto">
            <a:xfrm>
              <a:off x="748" y="3521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12" name="Line 53"/>
            <p:cNvSpPr>
              <a:spLocks noChangeShapeType="1"/>
            </p:cNvSpPr>
            <p:nvPr/>
          </p:nvSpPr>
          <p:spPr bwMode="auto">
            <a:xfrm>
              <a:off x="748" y="3657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13" name="Line 54"/>
            <p:cNvSpPr>
              <a:spLocks noChangeShapeType="1"/>
            </p:cNvSpPr>
            <p:nvPr/>
          </p:nvSpPr>
          <p:spPr bwMode="auto">
            <a:xfrm flipH="1">
              <a:off x="487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14" name="Text Box 55"/>
            <p:cNvSpPr txBox="1">
              <a:spLocks noChangeArrowheads="1"/>
            </p:cNvSpPr>
            <p:nvPr/>
          </p:nvSpPr>
          <p:spPr bwMode="auto">
            <a:xfrm>
              <a:off x="612" y="3702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</a:t>
              </a:r>
              <a:endParaRPr lang="en-US" sz="1200"/>
            </a:p>
          </p:txBody>
        </p:sp>
        <p:sp>
          <p:nvSpPr>
            <p:cNvPr id="6215" name="Text Box 56"/>
            <p:cNvSpPr txBox="1">
              <a:spLocks noChangeArrowheads="1"/>
            </p:cNvSpPr>
            <p:nvPr/>
          </p:nvSpPr>
          <p:spPr bwMode="auto">
            <a:xfrm>
              <a:off x="612" y="2614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6216" name="Text Box 57"/>
            <p:cNvSpPr txBox="1">
              <a:spLocks noChangeArrowheads="1"/>
            </p:cNvSpPr>
            <p:nvPr/>
          </p:nvSpPr>
          <p:spPr bwMode="auto">
            <a:xfrm>
              <a:off x="612" y="2886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4</a:t>
              </a:r>
              <a:endParaRPr lang="en-US" sz="1200"/>
            </a:p>
          </p:txBody>
        </p:sp>
        <p:sp>
          <p:nvSpPr>
            <p:cNvPr id="6217" name="Text Box 58"/>
            <p:cNvSpPr txBox="1">
              <a:spLocks noChangeArrowheads="1"/>
            </p:cNvSpPr>
            <p:nvPr/>
          </p:nvSpPr>
          <p:spPr bwMode="auto">
            <a:xfrm>
              <a:off x="612" y="315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</a:t>
              </a:r>
              <a:endParaRPr lang="en-US" sz="1200"/>
            </a:p>
          </p:txBody>
        </p:sp>
        <p:sp>
          <p:nvSpPr>
            <p:cNvPr id="6218" name="Text Box 59"/>
            <p:cNvSpPr txBox="1">
              <a:spLocks noChangeArrowheads="1"/>
            </p:cNvSpPr>
            <p:nvPr/>
          </p:nvSpPr>
          <p:spPr bwMode="auto">
            <a:xfrm>
              <a:off x="612" y="3430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</a:t>
              </a:r>
              <a:endParaRPr lang="en-US" sz="1200"/>
            </a:p>
          </p:txBody>
        </p:sp>
        <p:sp>
          <p:nvSpPr>
            <p:cNvPr id="6219" name="Text Box 60"/>
            <p:cNvSpPr txBox="1">
              <a:spLocks noChangeArrowheads="1"/>
            </p:cNvSpPr>
            <p:nvPr/>
          </p:nvSpPr>
          <p:spPr bwMode="auto">
            <a:xfrm>
              <a:off x="612" y="2341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6</a:t>
              </a:r>
              <a:endParaRPr lang="en-US" sz="1200"/>
            </a:p>
          </p:txBody>
        </p:sp>
        <p:sp>
          <p:nvSpPr>
            <p:cNvPr id="6220" name="Text Box 61"/>
            <p:cNvSpPr txBox="1">
              <a:spLocks noChangeArrowheads="1"/>
            </p:cNvSpPr>
            <p:nvPr/>
          </p:nvSpPr>
          <p:spPr bwMode="auto">
            <a:xfrm>
              <a:off x="612" y="1797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8</a:t>
              </a:r>
              <a:endParaRPr lang="en-US" sz="1200"/>
            </a:p>
          </p:txBody>
        </p:sp>
        <p:sp>
          <p:nvSpPr>
            <p:cNvPr id="6221" name="Text Box 62"/>
            <p:cNvSpPr txBox="1">
              <a:spLocks noChangeArrowheads="1"/>
            </p:cNvSpPr>
            <p:nvPr/>
          </p:nvSpPr>
          <p:spPr bwMode="auto">
            <a:xfrm>
              <a:off x="612" y="2069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7</a:t>
              </a:r>
              <a:endParaRPr lang="en-US" sz="1200"/>
            </a:p>
          </p:txBody>
        </p:sp>
        <p:sp>
          <p:nvSpPr>
            <p:cNvPr id="6222" name="Text Box 63"/>
            <p:cNvSpPr txBox="1">
              <a:spLocks noChangeArrowheads="1"/>
            </p:cNvSpPr>
            <p:nvPr/>
          </p:nvSpPr>
          <p:spPr bwMode="auto">
            <a:xfrm rot="-5400000">
              <a:off x="-446" y="2401"/>
              <a:ext cx="1894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2000"/>
                <a:t>Number of House Units</a:t>
              </a:r>
              <a:endParaRPr lang="en-US" sz="2000"/>
            </a:p>
          </p:txBody>
        </p:sp>
        <p:sp>
          <p:nvSpPr>
            <p:cNvPr id="6223" name="Text Box 64"/>
            <p:cNvSpPr txBox="1">
              <a:spLocks noChangeArrowheads="1"/>
            </p:cNvSpPr>
            <p:nvPr/>
          </p:nvSpPr>
          <p:spPr bwMode="auto">
            <a:xfrm>
              <a:off x="2608" y="3974"/>
              <a:ext cx="521" cy="19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600"/>
                <a:t>Weeks</a:t>
              </a:r>
              <a:endParaRPr lang="en-US" sz="1600"/>
            </a:p>
          </p:txBody>
        </p:sp>
        <p:sp>
          <p:nvSpPr>
            <p:cNvPr id="6224" name="Text Box 65"/>
            <p:cNvSpPr txBox="1">
              <a:spLocks noChangeArrowheads="1"/>
            </p:cNvSpPr>
            <p:nvPr/>
          </p:nvSpPr>
          <p:spPr bwMode="auto">
            <a:xfrm>
              <a:off x="1383" y="383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6225" name="Text Box 66"/>
            <p:cNvSpPr txBox="1">
              <a:spLocks noChangeArrowheads="1"/>
            </p:cNvSpPr>
            <p:nvPr/>
          </p:nvSpPr>
          <p:spPr bwMode="auto">
            <a:xfrm>
              <a:off x="203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6226" name="Text Box 67"/>
            <p:cNvSpPr txBox="1">
              <a:spLocks noChangeArrowheads="1"/>
            </p:cNvSpPr>
            <p:nvPr/>
          </p:nvSpPr>
          <p:spPr bwMode="auto">
            <a:xfrm>
              <a:off x="2744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15</a:t>
              </a:r>
              <a:endParaRPr lang="en-US" sz="1200"/>
            </a:p>
          </p:txBody>
        </p:sp>
        <p:sp>
          <p:nvSpPr>
            <p:cNvPr id="6227" name="Text Box 68"/>
            <p:cNvSpPr txBox="1">
              <a:spLocks noChangeArrowheads="1"/>
            </p:cNvSpPr>
            <p:nvPr/>
          </p:nvSpPr>
          <p:spPr bwMode="auto">
            <a:xfrm>
              <a:off x="339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20</a:t>
              </a:r>
              <a:endParaRPr lang="en-US" sz="1200"/>
            </a:p>
          </p:txBody>
        </p:sp>
        <p:sp>
          <p:nvSpPr>
            <p:cNvPr id="6228" name="Text Box 69"/>
            <p:cNvSpPr txBox="1">
              <a:spLocks noChangeArrowheads="1"/>
            </p:cNvSpPr>
            <p:nvPr/>
          </p:nvSpPr>
          <p:spPr bwMode="auto">
            <a:xfrm>
              <a:off x="4079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25</a:t>
              </a:r>
              <a:endParaRPr lang="en-US" sz="1200"/>
            </a:p>
          </p:txBody>
        </p:sp>
        <p:sp>
          <p:nvSpPr>
            <p:cNvPr id="6229" name="Text Box 70"/>
            <p:cNvSpPr txBox="1">
              <a:spLocks noChangeArrowheads="1"/>
            </p:cNvSpPr>
            <p:nvPr/>
          </p:nvSpPr>
          <p:spPr bwMode="auto">
            <a:xfrm>
              <a:off x="567" y="1253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6230" name="Text Box 71"/>
            <p:cNvSpPr txBox="1">
              <a:spLocks noChangeArrowheads="1"/>
            </p:cNvSpPr>
            <p:nvPr/>
          </p:nvSpPr>
          <p:spPr bwMode="auto">
            <a:xfrm>
              <a:off x="612" y="1525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9</a:t>
              </a:r>
              <a:endParaRPr lang="en-US" sz="1200"/>
            </a:p>
          </p:txBody>
        </p:sp>
        <p:sp>
          <p:nvSpPr>
            <p:cNvPr id="6231" name="Text Box 72"/>
            <p:cNvSpPr txBox="1">
              <a:spLocks noChangeArrowheads="1"/>
            </p:cNvSpPr>
            <p:nvPr/>
          </p:nvSpPr>
          <p:spPr bwMode="auto">
            <a:xfrm>
              <a:off x="478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30</a:t>
              </a:r>
              <a:endParaRPr lang="en-US" sz="1200"/>
            </a:p>
          </p:txBody>
        </p:sp>
        <p:sp>
          <p:nvSpPr>
            <p:cNvPr id="6232" name="Line 73"/>
            <p:cNvSpPr>
              <a:spLocks noChangeShapeType="1"/>
            </p:cNvSpPr>
            <p:nvPr/>
          </p:nvSpPr>
          <p:spPr bwMode="auto">
            <a:xfrm flipH="1">
              <a:off x="501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33" name="Line 74"/>
            <p:cNvSpPr>
              <a:spLocks noChangeShapeType="1"/>
            </p:cNvSpPr>
            <p:nvPr/>
          </p:nvSpPr>
          <p:spPr bwMode="auto">
            <a:xfrm flipH="1">
              <a:off x="514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34" name="Line 75"/>
            <p:cNvSpPr>
              <a:spLocks noChangeShapeType="1"/>
            </p:cNvSpPr>
            <p:nvPr/>
          </p:nvSpPr>
          <p:spPr bwMode="auto">
            <a:xfrm flipH="1">
              <a:off x="528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35" name="Line 76"/>
            <p:cNvSpPr>
              <a:spLocks noChangeShapeType="1"/>
            </p:cNvSpPr>
            <p:nvPr/>
          </p:nvSpPr>
          <p:spPr bwMode="auto">
            <a:xfrm flipH="1">
              <a:off x="542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36" name="Line 77"/>
            <p:cNvSpPr>
              <a:spLocks noChangeShapeType="1"/>
            </p:cNvSpPr>
            <p:nvPr/>
          </p:nvSpPr>
          <p:spPr bwMode="auto">
            <a:xfrm flipH="1">
              <a:off x="555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6237" name="Text Box 78"/>
            <p:cNvSpPr txBox="1">
              <a:spLocks noChangeArrowheads="1"/>
            </p:cNvSpPr>
            <p:nvPr/>
          </p:nvSpPr>
          <p:spPr bwMode="auto">
            <a:xfrm>
              <a:off x="546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35</a:t>
              </a:r>
              <a:endParaRPr lang="en-US" sz="1200"/>
            </a:p>
          </p:txBody>
        </p:sp>
      </p:grpSp>
      <p:sp>
        <p:nvSpPr>
          <p:cNvPr id="6150" name="Line 79"/>
          <p:cNvSpPr>
            <a:spLocks noChangeShapeType="1"/>
          </p:cNvSpPr>
          <p:nvPr/>
        </p:nvSpPr>
        <p:spPr bwMode="auto">
          <a:xfrm flipV="1">
            <a:off x="900113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51" name="Line 80"/>
          <p:cNvSpPr>
            <a:spLocks noChangeShapeType="1"/>
          </p:cNvSpPr>
          <p:nvPr/>
        </p:nvSpPr>
        <p:spPr bwMode="auto">
          <a:xfrm flipV="1">
            <a:off x="1331913" y="1484313"/>
            <a:ext cx="19446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52" name="Line 81"/>
          <p:cNvSpPr>
            <a:spLocks noChangeShapeType="1"/>
          </p:cNvSpPr>
          <p:nvPr/>
        </p:nvSpPr>
        <p:spPr bwMode="auto">
          <a:xfrm>
            <a:off x="2843213" y="14843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graphicFrame>
        <p:nvGraphicFramePr>
          <p:cNvPr id="6146" name="Object 82"/>
          <p:cNvGraphicFramePr>
            <a:graphicFrameLocks noGrp="1" noChangeAspect="1"/>
          </p:cNvGraphicFramePr>
          <p:nvPr>
            <p:ph sz="half" idx="2"/>
          </p:nvPr>
        </p:nvGraphicFramePr>
        <p:xfrm>
          <a:off x="6732588" y="3213100"/>
          <a:ext cx="16827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5" imgW="838080" imgH="393480" progId="Equation.3">
                  <p:embed/>
                </p:oleObj>
              </mc:Choice>
              <mc:Fallback>
                <p:oleObj name="Equation" r:id="rId5" imgW="838080" imgH="39348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3213100"/>
                        <a:ext cx="1682750" cy="790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Text Box 83"/>
          <p:cNvSpPr txBox="1">
            <a:spLocks noChangeArrowheads="1"/>
          </p:cNvSpPr>
          <p:nvPr/>
        </p:nvSpPr>
        <p:spPr bwMode="auto">
          <a:xfrm>
            <a:off x="5940425" y="3213100"/>
            <a:ext cx="781050" cy="33972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Roof:</a:t>
            </a:r>
            <a:endParaRPr lang="en-US" sz="1800"/>
          </a:p>
        </p:txBody>
      </p:sp>
      <p:sp>
        <p:nvSpPr>
          <p:cNvPr id="6154" name="Text Box 84"/>
          <p:cNvSpPr txBox="1">
            <a:spLocks noChangeArrowheads="1"/>
          </p:cNvSpPr>
          <p:nvPr/>
        </p:nvSpPr>
        <p:spPr bwMode="auto">
          <a:xfrm>
            <a:off x="5292725" y="4005263"/>
            <a:ext cx="3519488" cy="133032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1800"/>
              <a:t>	We have already determined that the buffer should be allowed on Unit 10 so we draw in the Roof activity</a:t>
            </a:r>
            <a:endParaRPr lang="en-US" sz="1800"/>
          </a:p>
        </p:txBody>
      </p:sp>
      <p:sp>
        <p:nvSpPr>
          <p:cNvPr id="6155" name="Line 85"/>
          <p:cNvSpPr>
            <a:spLocks noChangeShapeType="1"/>
          </p:cNvSpPr>
          <p:nvPr/>
        </p:nvSpPr>
        <p:spPr bwMode="auto">
          <a:xfrm flipV="1">
            <a:off x="15478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56" name="Line 86"/>
          <p:cNvSpPr>
            <a:spLocks noChangeShapeType="1"/>
          </p:cNvSpPr>
          <p:nvPr/>
        </p:nvSpPr>
        <p:spPr bwMode="auto">
          <a:xfrm flipV="1">
            <a:off x="24114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57" name="Line 87"/>
          <p:cNvSpPr>
            <a:spLocks noChangeShapeType="1"/>
          </p:cNvSpPr>
          <p:nvPr/>
        </p:nvSpPr>
        <p:spPr bwMode="auto">
          <a:xfrm>
            <a:off x="4140200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58" name="Line 88"/>
          <p:cNvSpPr>
            <a:spLocks noChangeShapeType="1"/>
          </p:cNvSpPr>
          <p:nvPr/>
        </p:nvSpPr>
        <p:spPr bwMode="auto">
          <a:xfrm flipV="1">
            <a:off x="3276600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59" name="Line 89"/>
          <p:cNvSpPr>
            <a:spLocks noChangeShapeType="1"/>
          </p:cNvSpPr>
          <p:nvPr/>
        </p:nvSpPr>
        <p:spPr bwMode="auto">
          <a:xfrm flipV="1">
            <a:off x="3492500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60" name="Line 90"/>
          <p:cNvSpPr>
            <a:spLocks noChangeShapeType="1"/>
          </p:cNvSpPr>
          <p:nvPr/>
        </p:nvSpPr>
        <p:spPr bwMode="auto">
          <a:xfrm>
            <a:off x="5219700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161" name="Text Box 91"/>
          <p:cNvSpPr txBox="1">
            <a:spLocks noChangeArrowheads="1"/>
          </p:cNvSpPr>
          <p:nvPr/>
        </p:nvSpPr>
        <p:spPr bwMode="auto">
          <a:xfrm rot="-3669998">
            <a:off x="1427957" y="3359943"/>
            <a:ext cx="12446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Foundations</a:t>
            </a:r>
            <a:endParaRPr lang="en-US" sz="1400"/>
          </a:p>
        </p:txBody>
      </p:sp>
      <p:sp>
        <p:nvSpPr>
          <p:cNvPr id="6162" name="Text Box 92"/>
          <p:cNvSpPr txBox="1">
            <a:spLocks noChangeArrowheads="1"/>
          </p:cNvSpPr>
          <p:nvPr/>
        </p:nvSpPr>
        <p:spPr bwMode="auto">
          <a:xfrm rot="-3203958">
            <a:off x="2577307" y="3356768"/>
            <a:ext cx="13970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Walls</a:t>
            </a:r>
            <a:endParaRPr lang="en-US" sz="1400"/>
          </a:p>
        </p:txBody>
      </p:sp>
      <p:sp>
        <p:nvSpPr>
          <p:cNvPr id="6163" name="Text Box 93"/>
          <p:cNvSpPr txBox="1">
            <a:spLocks noChangeArrowheads="1"/>
          </p:cNvSpPr>
          <p:nvPr/>
        </p:nvSpPr>
        <p:spPr bwMode="auto">
          <a:xfrm rot="-3864760">
            <a:off x="4060031" y="3358357"/>
            <a:ext cx="58737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Roof</a:t>
            </a:r>
            <a:endParaRPr lang="en-US" sz="1400"/>
          </a:p>
        </p:txBody>
      </p:sp>
      <p:sp>
        <p:nvSpPr>
          <p:cNvPr id="94" name="Rectangle 93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3" y="1357298"/>
            <a:ext cx="487609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633412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2457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619250" y="0"/>
            <a:ext cx="6121400" cy="623888"/>
          </a:xfrm>
          <a:noFill/>
        </p:spPr>
      </p:pic>
      <p:sp>
        <p:nvSpPr>
          <p:cNvPr id="24580" name="Rectangle 94"/>
          <p:cNvSpPr>
            <a:spLocks noChangeArrowheads="1"/>
          </p:cNvSpPr>
          <p:nvPr/>
        </p:nvSpPr>
        <p:spPr bwMode="auto">
          <a:xfrm>
            <a:off x="323850" y="3573463"/>
            <a:ext cx="82296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</a:pPr>
            <a:endParaRPr lang="en-GB" sz="2000" b="0"/>
          </a:p>
        </p:txBody>
      </p:sp>
      <p:sp>
        <p:nvSpPr>
          <p:cNvPr id="24581" name="Rectangle 95"/>
          <p:cNvSpPr>
            <a:spLocks noChangeArrowheads="1"/>
          </p:cNvSpPr>
          <p:nvPr/>
        </p:nvSpPr>
        <p:spPr bwMode="auto">
          <a:xfrm>
            <a:off x="4500563" y="1268413"/>
            <a:ext cx="4464050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000" b="0" dirty="0"/>
              <a:t>The calculations for each activity can be run at the start of the analysis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000" b="0" dirty="0"/>
              <a:t>It is in fact normal practice to do so..</a:t>
            </a:r>
            <a:endParaRPr lang="en-US" sz="2000" b="0" dirty="0"/>
          </a:p>
        </p:txBody>
      </p:sp>
      <p:sp>
        <p:nvSpPr>
          <p:cNvPr id="24582" name="Rectangle 96"/>
          <p:cNvSpPr>
            <a:spLocks noChangeArrowheads="1"/>
          </p:cNvSpPr>
          <p:nvPr/>
        </p:nvSpPr>
        <p:spPr bwMode="auto">
          <a:xfrm>
            <a:off x="914400" y="4508500"/>
            <a:ext cx="8229600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</a:pPr>
            <a:endParaRPr lang="en-GB" sz="2000" b="0"/>
          </a:p>
        </p:txBody>
      </p:sp>
      <p:sp>
        <p:nvSpPr>
          <p:cNvPr id="24583" name="Rectangle 97"/>
          <p:cNvSpPr>
            <a:spLocks noChangeArrowheads="1"/>
          </p:cNvSpPr>
          <p:nvPr/>
        </p:nvSpPr>
        <p:spPr bwMode="auto">
          <a:xfrm>
            <a:off x="468313" y="4005263"/>
            <a:ext cx="8424862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</a:pPr>
            <a:r>
              <a:rPr lang="en-IE" sz="2400" b="0"/>
              <a:t>slope of ‘Roof’: 1.00</a:t>
            </a:r>
          </a:p>
          <a:p>
            <a:pPr marL="342900" indent="-342900" algn="l">
              <a:lnSpc>
                <a:spcPct val="100000"/>
              </a:lnSpc>
            </a:pPr>
            <a:r>
              <a:rPr lang="en-IE" sz="2400" b="0"/>
              <a:t>slope of ‘Internal Finish’: 1.33; therefore buffer at Unit 1</a:t>
            </a:r>
          </a:p>
          <a:p>
            <a:pPr marL="342900" indent="-342900" algn="l">
              <a:lnSpc>
                <a:spcPct val="100000"/>
              </a:lnSpc>
            </a:pPr>
            <a:r>
              <a:rPr lang="en-IE" sz="2400" b="0"/>
              <a:t>slope of ‘External Works’: 1.00; therefore buffer at Unit 10</a:t>
            </a:r>
          </a:p>
          <a:p>
            <a:pPr marL="342900" indent="-342900" algn="l">
              <a:lnSpc>
                <a:spcPct val="100000"/>
              </a:lnSpc>
            </a:pPr>
            <a:r>
              <a:rPr lang="en-IE" sz="2400" b="0"/>
              <a:t>Duration of ‘Internal Finish’: 12 weeks</a:t>
            </a:r>
          </a:p>
          <a:p>
            <a:pPr marL="342900" indent="-342900" algn="l">
              <a:lnSpc>
                <a:spcPct val="100000"/>
              </a:lnSpc>
            </a:pPr>
            <a:r>
              <a:rPr lang="en-IE" sz="2400" b="0"/>
              <a:t>Duration of ‘External Works’: 9 weeks</a:t>
            </a:r>
            <a:endParaRPr lang="en-US" sz="24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633412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19250" y="0"/>
            <a:ext cx="6121400" cy="623888"/>
          </a:xfrm>
          <a:noFill/>
        </p:spPr>
      </p:pic>
      <p:grpSp>
        <p:nvGrpSpPr>
          <p:cNvPr id="25604" name="Group 4"/>
          <p:cNvGrpSpPr>
            <a:grpSpLocks/>
          </p:cNvGrpSpPr>
          <p:nvPr/>
        </p:nvGrpSpPr>
        <p:grpSpPr bwMode="auto">
          <a:xfrm>
            <a:off x="250825" y="1268413"/>
            <a:ext cx="8416925" cy="4705350"/>
            <a:chOff x="385" y="1207"/>
            <a:chExt cx="5302" cy="2964"/>
          </a:xfrm>
        </p:grpSpPr>
        <p:sp>
          <p:nvSpPr>
            <p:cNvPr id="25625" name="Line 5"/>
            <p:cNvSpPr>
              <a:spLocks noChangeShapeType="1"/>
            </p:cNvSpPr>
            <p:nvPr/>
          </p:nvSpPr>
          <p:spPr bwMode="auto">
            <a:xfrm>
              <a:off x="793" y="1207"/>
              <a:ext cx="0" cy="2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26" name="Line 6"/>
            <p:cNvSpPr>
              <a:spLocks noChangeShapeType="1"/>
            </p:cNvSpPr>
            <p:nvPr/>
          </p:nvSpPr>
          <p:spPr bwMode="auto">
            <a:xfrm>
              <a:off x="748" y="3793"/>
              <a:ext cx="4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27" name="Line 7"/>
            <p:cNvSpPr>
              <a:spLocks noChangeShapeType="1"/>
            </p:cNvSpPr>
            <p:nvPr/>
          </p:nvSpPr>
          <p:spPr bwMode="auto">
            <a:xfrm flipH="1">
              <a:off x="92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28" name="Line 8"/>
            <p:cNvSpPr>
              <a:spLocks noChangeShapeType="1"/>
            </p:cNvSpPr>
            <p:nvPr/>
          </p:nvSpPr>
          <p:spPr bwMode="auto">
            <a:xfrm flipH="1">
              <a:off x="106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29" name="Line 9"/>
            <p:cNvSpPr>
              <a:spLocks noChangeShapeType="1"/>
            </p:cNvSpPr>
            <p:nvPr/>
          </p:nvSpPr>
          <p:spPr bwMode="auto">
            <a:xfrm flipH="1">
              <a:off x="120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0" name="Line 10"/>
            <p:cNvSpPr>
              <a:spLocks noChangeShapeType="1"/>
            </p:cNvSpPr>
            <p:nvPr/>
          </p:nvSpPr>
          <p:spPr bwMode="auto">
            <a:xfrm flipH="1">
              <a:off x="133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1" name="Line 11"/>
            <p:cNvSpPr>
              <a:spLocks noChangeShapeType="1"/>
            </p:cNvSpPr>
            <p:nvPr/>
          </p:nvSpPr>
          <p:spPr bwMode="auto">
            <a:xfrm flipH="1">
              <a:off x="147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2" name="Line 12"/>
            <p:cNvSpPr>
              <a:spLocks noChangeShapeType="1"/>
            </p:cNvSpPr>
            <p:nvPr/>
          </p:nvSpPr>
          <p:spPr bwMode="auto">
            <a:xfrm flipH="1">
              <a:off x="160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3" name="Line 13"/>
            <p:cNvSpPr>
              <a:spLocks noChangeShapeType="1"/>
            </p:cNvSpPr>
            <p:nvPr/>
          </p:nvSpPr>
          <p:spPr bwMode="auto">
            <a:xfrm flipH="1">
              <a:off x="174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4" name="Line 14"/>
            <p:cNvSpPr>
              <a:spLocks noChangeShapeType="1"/>
            </p:cNvSpPr>
            <p:nvPr/>
          </p:nvSpPr>
          <p:spPr bwMode="auto">
            <a:xfrm>
              <a:off x="188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5" name="Line 15"/>
            <p:cNvSpPr>
              <a:spLocks noChangeShapeType="1"/>
            </p:cNvSpPr>
            <p:nvPr/>
          </p:nvSpPr>
          <p:spPr bwMode="auto">
            <a:xfrm>
              <a:off x="2018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6" name="Line 16"/>
            <p:cNvSpPr>
              <a:spLocks noChangeShapeType="1"/>
            </p:cNvSpPr>
            <p:nvPr/>
          </p:nvSpPr>
          <p:spPr bwMode="auto">
            <a:xfrm>
              <a:off x="2154" y="1253"/>
              <a:ext cx="0" cy="2587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7" name="Line 17"/>
            <p:cNvSpPr>
              <a:spLocks noChangeShapeType="1"/>
            </p:cNvSpPr>
            <p:nvPr/>
          </p:nvSpPr>
          <p:spPr bwMode="auto">
            <a:xfrm>
              <a:off x="2290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8" name="Line 18"/>
            <p:cNvSpPr>
              <a:spLocks noChangeShapeType="1"/>
            </p:cNvSpPr>
            <p:nvPr/>
          </p:nvSpPr>
          <p:spPr bwMode="auto">
            <a:xfrm>
              <a:off x="2426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39" name="Line 19"/>
            <p:cNvSpPr>
              <a:spLocks noChangeShapeType="1"/>
            </p:cNvSpPr>
            <p:nvPr/>
          </p:nvSpPr>
          <p:spPr bwMode="auto">
            <a:xfrm>
              <a:off x="256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0" name="Line 20"/>
            <p:cNvSpPr>
              <a:spLocks noChangeShapeType="1"/>
            </p:cNvSpPr>
            <p:nvPr/>
          </p:nvSpPr>
          <p:spPr bwMode="auto">
            <a:xfrm flipH="1">
              <a:off x="269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1" name="Line 21"/>
            <p:cNvSpPr>
              <a:spLocks noChangeShapeType="1"/>
            </p:cNvSpPr>
            <p:nvPr/>
          </p:nvSpPr>
          <p:spPr bwMode="auto">
            <a:xfrm flipH="1">
              <a:off x="283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2" name="Line 22"/>
            <p:cNvSpPr>
              <a:spLocks noChangeShapeType="1"/>
            </p:cNvSpPr>
            <p:nvPr/>
          </p:nvSpPr>
          <p:spPr bwMode="auto">
            <a:xfrm flipH="1">
              <a:off x="297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3" name="Line 23"/>
            <p:cNvSpPr>
              <a:spLocks noChangeShapeType="1"/>
            </p:cNvSpPr>
            <p:nvPr/>
          </p:nvSpPr>
          <p:spPr bwMode="auto">
            <a:xfrm flipH="1">
              <a:off x="310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4" name="Line 24"/>
            <p:cNvSpPr>
              <a:spLocks noChangeShapeType="1"/>
            </p:cNvSpPr>
            <p:nvPr/>
          </p:nvSpPr>
          <p:spPr bwMode="auto">
            <a:xfrm flipH="1">
              <a:off x="473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5" name="Line 25"/>
            <p:cNvSpPr>
              <a:spLocks noChangeShapeType="1"/>
            </p:cNvSpPr>
            <p:nvPr/>
          </p:nvSpPr>
          <p:spPr bwMode="auto">
            <a:xfrm flipH="1">
              <a:off x="324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6" name="Line 26"/>
            <p:cNvSpPr>
              <a:spLocks noChangeShapeType="1"/>
            </p:cNvSpPr>
            <p:nvPr/>
          </p:nvSpPr>
          <p:spPr bwMode="auto">
            <a:xfrm flipH="1">
              <a:off x="337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7" name="Line 27"/>
            <p:cNvSpPr>
              <a:spLocks noChangeShapeType="1"/>
            </p:cNvSpPr>
            <p:nvPr/>
          </p:nvSpPr>
          <p:spPr bwMode="auto">
            <a:xfrm flipH="1">
              <a:off x="351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8" name="Line 28"/>
            <p:cNvSpPr>
              <a:spLocks noChangeShapeType="1"/>
            </p:cNvSpPr>
            <p:nvPr/>
          </p:nvSpPr>
          <p:spPr bwMode="auto">
            <a:xfrm>
              <a:off x="3651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49" name="Line 29"/>
            <p:cNvSpPr>
              <a:spLocks noChangeShapeType="1"/>
            </p:cNvSpPr>
            <p:nvPr/>
          </p:nvSpPr>
          <p:spPr bwMode="auto">
            <a:xfrm>
              <a:off x="3787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0" name="Line 30"/>
            <p:cNvSpPr>
              <a:spLocks noChangeShapeType="1"/>
            </p:cNvSpPr>
            <p:nvPr/>
          </p:nvSpPr>
          <p:spPr bwMode="auto">
            <a:xfrm>
              <a:off x="3923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1" name="Line 31"/>
            <p:cNvSpPr>
              <a:spLocks noChangeShapeType="1"/>
            </p:cNvSpPr>
            <p:nvPr/>
          </p:nvSpPr>
          <p:spPr bwMode="auto">
            <a:xfrm>
              <a:off x="4059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2" name="Line 32"/>
            <p:cNvSpPr>
              <a:spLocks noChangeShapeType="1"/>
            </p:cNvSpPr>
            <p:nvPr/>
          </p:nvSpPr>
          <p:spPr bwMode="auto">
            <a:xfrm>
              <a:off x="4195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3" name="Line 33"/>
            <p:cNvSpPr>
              <a:spLocks noChangeShapeType="1"/>
            </p:cNvSpPr>
            <p:nvPr/>
          </p:nvSpPr>
          <p:spPr bwMode="auto">
            <a:xfrm flipH="1">
              <a:off x="433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4" name="Line 34"/>
            <p:cNvSpPr>
              <a:spLocks noChangeShapeType="1"/>
            </p:cNvSpPr>
            <p:nvPr/>
          </p:nvSpPr>
          <p:spPr bwMode="auto">
            <a:xfrm flipH="1">
              <a:off x="446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5" name="Line 35"/>
            <p:cNvSpPr>
              <a:spLocks noChangeShapeType="1"/>
            </p:cNvSpPr>
            <p:nvPr/>
          </p:nvSpPr>
          <p:spPr bwMode="auto">
            <a:xfrm flipH="1">
              <a:off x="460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6" name="Line 36"/>
            <p:cNvSpPr>
              <a:spLocks noChangeShapeType="1"/>
            </p:cNvSpPr>
            <p:nvPr/>
          </p:nvSpPr>
          <p:spPr bwMode="auto">
            <a:xfrm>
              <a:off x="748" y="134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7" name="Line 37"/>
            <p:cNvSpPr>
              <a:spLocks noChangeShapeType="1"/>
            </p:cNvSpPr>
            <p:nvPr/>
          </p:nvSpPr>
          <p:spPr bwMode="auto">
            <a:xfrm>
              <a:off x="748" y="148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8" name="Line 38"/>
            <p:cNvSpPr>
              <a:spLocks noChangeShapeType="1"/>
            </p:cNvSpPr>
            <p:nvPr/>
          </p:nvSpPr>
          <p:spPr bwMode="auto">
            <a:xfrm>
              <a:off x="748" y="161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59" name="Line 39"/>
            <p:cNvSpPr>
              <a:spLocks noChangeShapeType="1"/>
            </p:cNvSpPr>
            <p:nvPr/>
          </p:nvSpPr>
          <p:spPr bwMode="auto">
            <a:xfrm>
              <a:off x="748" y="175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0" name="Line 40"/>
            <p:cNvSpPr>
              <a:spLocks noChangeShapeType="1"/>
            </p:cNvSpPr>
            <p:nvPr/>
          </p:nvSpPr>
          <p:spPr bwMode="auto">
            <a:xfrm>
              <a:off x="748" y="188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1" name="Line 41"/>
            <p:cNvSpPr>
              <a:spLocks noChangeShapeType="1"/>
            </p:cNvSpPr>
            <p:nvPr/>
          </p:nvSpPr>
          <p:spPr bwMode="auto">
            <a:xfrm>
              <a:off x="748" y="202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2" name="Line 42"/>
            <p:cNvSpPr>
              <a:spLocks noChangeShapeType="1"/>
            </p:cNvSpPr>
            <p:nvPr/>
          </p:nvSpPr>
          <p:spPr bwMode="auto">
            <a:xfrm>
              <a:off x="748" y="216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3" name="Line 43"/>
            <p:cNvSpPr>
              <a:spLocks noChangeShapeType="1"/>
            </p:cNvSpPr>
            <p:nvPr/>
          </p:nvSpPr>
          <p:spPr bwMode="auto">
            <a:xfrm>
              <a:off x="748" y="229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4" name="Line 44"/>
            <p:cNvSpPr>
              <a:spLocks noChangeShapeType="1"/>
            </p:cNvSpPr>
            <p:nvPr/>
          </p:nvSpPr>
          <p:spPr bwMode="auto">
            <a:xfrm>
              <a:off x="748" y="243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5" name="Line 45"/>
            <p:cNvSpPr>
              <a:spLocks noChangeShapeType="1"/>
            </p:cNvSpPr>
            <p:nvPr/>
          </p:nvSpPr>
          <p:spPr bwMode="auto">
            <a:xfrm>
              <a:off x="748" y="256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6" name="Line 46"/>
            <p:cNvSpPr>
              <a:spLocks noChangeShapeType="1"/>
            </p:cNvSpPr>
            <p:nvPr/>
          </p:nvSpPr>
          <p:spPr bwMode="auto">
            <a:xfrm>
              <a:off x="748" y="270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7" name="Line 47"/>
            <p:cNvSpPr>
              <a:spLocks noChangeShapeType="1"/>
            </p:cNvSpPr>
            <p:nvPr/>
          </p:nvSpPr>
          <p:spPr bwMode="auto">
            <a:xfrm>
              <a:off x="748" y="284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8" name="Line 48"/>
            <p:cNvSpPr>
              <a:spLocks noChangeShapeType="1"/>
            </p:cNvSpPr>
            <p:nvPr/>
          </p:nvSpPr>
          <p:spPr bwMode="auto">
            <a:xfrm>
              <a:off x="748" y="297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69" name="Line 49"/>
            <p:cNvSpPr>
              <a:spLocks noChangeShapeType="1"/>
            </p:cNvSpPr>
            <p:nvPr/>
          </p:nvSpPr>
          <p:spPr bwMode="auto">
            <a:xfrm>
              <a:off x="748" y="3113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70" name="Line 50"/>
            <p:cNvSpPr>
              <a:spLocks noChangeShapeType="1"/>
            </p:cNvSpPr>
            <p:nvPr/>
          </p:nvSpPr>
          <p:spPr bwMode="auto">
            <a:xfrm>
              <a:off x="748" y="3249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71" name="Line 51"/>
            <p:cNvSpPr>
              <a:spLocks noChangeShapeType="1"/>
            </p:cNvSpPr>
            <p:nvPr/>
          </p:nvSpPr>
          <p:spPr bwMode="auto">
            <a:xfrm>
              <a:off x="748" y="3385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72" name="Line 52"/>
            <p:cNvSpPr>
              <a:spLocks noChangeShapeType="1"/>
            </p:cNvSpPr>
            <p:nvPr/>
          </p:nvSpPr>
          <p:spPr bwMode="auto">
            <a:xfrm>
              <a:off x="748" y="3521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73" name="Line 53"/>
            <p:cNvSpPr>
              <a:spLocks noChangeShapeType="1"/>
            </p:cNvSpPr>
            <p:nvPr/>
          </p:nvSpPr>
          <p:spPr bwMode="auto">
            <a:xfrm>
              <a:off x="748" y="3657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74" name="Line 54"/>
            <p:cNvSpPr>
              <a:spLocks noChangeShapeType="1"/>
            </p:cNvSpPr>
            <p:nvPr/>
          </p:nvSpPr>
          <p:spPr bwMode="auto">
            <a:xfrm flipH="1">
              <a:off x="487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75" name="Text Box 55"/>
            <p:cNvSpPr txBox="1">
              <a:spLocks noChangeArrowheads="1"/>
            </p:cNvSpPr>
            <p:nvPr/>
          </p:nvSpPr>
          <p:spPr bwMode="auto">
            <a:xfrm>
              <a:off x="612" y="3702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</a:t>
              </a:r>
              <a:endParaRPr lang="en-US" sz="1200"/>
            </a:p>
          </p:txBody>
        </p:sp>
        <p:sp>
          <p:nvSpPr>
            <p:cNvPr id="25676" name="Text Box 56"/>
            <p:cNvSpPr txBox="1">
              <a:spLocks noChangeArrowheads="1"/>
            </p:cNvSpPr>
            <p:nvPr/>
          </p:nvSpPr>
          <p:spPr bwMode="auto">
            <a:xfrm>
              <a:off x="612" y="2614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5677" name="Text Box 57"/>
            <p:cNvSpPr txBox="1">
              <a:spLocks noChangeArrowheads="1"/>
            </p:cNvSpPr>
            <p:nvPr/>
          </p:nvSpPr>
          <p:spPr bwMode="auto">
            <a:xfrm>
              <a:off x="612" y="2886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4</a:t>
              </a:r>
              <a:endParaRPr lang="en-US" sz="1200"/>
            </a:p>
          </p:txBody>
        </p:sp>
        <p:sp>
          <p:nvSpPr>
            <p:cNvPr id="25678" name="Text Box 58"/>
            <p:cNvSpPr txBox="1">
              <a:spLocks noChangeArrowheads="1"/>
            </p:cNvSpPr>
            <p:nvPr/>
          </p:nvSpPr>
          <p:spPr bwMode="auto">
            <a:xfrm>
              <a:off x="612" y="315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</a:t>
              </a:r>
              <a:endParaRPr lang="en-US" sz="1200"/>
            </a:p>
          </p:txBody>
        </p:sp>
        <p:sp>
          <p:nvSpPr>
            <p:cNvPr id="25679" name="Text Box 59"/>
            <p:cNvSpPr txBox="1">
              <a:spLocks noChangeArrowheads="1"/>
            </p:cNvSpPr>
            <p:nvPr/>
          </p:nvSpPr>
          <p:spPr bwMode="auto">
            <a:xfrm>
              <a:off x="612" y="3430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</a:t>
              </a:r>
              <a:endParaRPr lang="en-US" sz="1200"/>
            </a:p>
          </p:txBody>
        </p:sp>
        <p:sp>
          <p:nvSpPr>
            <p:cNvPr id="25680" name="Text Box 60"/>
            <p:cNvSpPr txBox="1">
              <a:spLocks noChangeArrowheads="1"/>
            </p:cNvSpPr>
            <p:nvPr/>
          </p:nvSpPr>
          <p:spPr bwMode="auto">
            <a:xfrm>
              <a:off x="612" y="2341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6</a:t>
              </a:r>
              <a:endParaRPr lang="en-US" sz="1200"/>
            </a:p>
          </p:txBody>
        </p:sp>
        <p:sp>
          <p:nvSpPr>
            <p:cNvPr id="25681" name="Text Box 61"/>
            <p:cNvSpPr txBox="1">
              <a:spLocks noChangeArrowheads="1"/>
            </p:cNvSpPr>
            <p:nvPr/>
          </p:nvSpPr>
          <p:spPr bwMode="auto">
            <a:xfrm>
              <a:off x="612" y="1797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8</a:t>
              </a:r>
              <a:endParaRPr lang="en-US" sz="1200"/>
            </a:p>
          </p:txBody>
        </p:sp>
        <p:sp>
          <p:nvSpPr>
            <p:cNvPr id="25682" name="Text Box 62"/>
            <p:cNvSpPr txBox="1">
              <a:spLocks noChangeArrowheads="1"/>
            </p:cNvSpPr>
            <p:nvPr/>
          </p:nvSpPr>
          <p:spPr bwMode="auto">
            <a:xfrm>
              <a:off x="612" y="2069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7</a:t>
              </a:r>
              <a:endParaRPr lang="en-US" sz="1200"/>
            </a:p>
          </p:txBody>
        </p:sp>
        <p:sp>
          <p:nvSpPr>
            <p:cNvPr id="25683" name="Text Box 63"/>
            <p:cNvSpPr txBox="1">
              <a:spLocks noChangeArrowheads="1"/>
            </p:cNvSpPr>
            <p:nvPr/>
          </p:nvSpPr>
          <p:spPr bwMode="auto">
            <a:xfrm rot="-5400000">
              <a:off x="-446" y="2401"/>
              <a:ext cx="1894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2000"/>
                <a:t>Number of House Units</a:t>
              </a:r>
              <a:endParaRPr lang="en-US" sz="2000"/>
            </a:p>
          </p:txBody>
        </p:sp>
        <p:sp>
          <p:nvSpPr>
            <p:cNvPr id="25684" name="Text Box 64"/>
            <p:cNvSpPr txBox="1">
              <a:spLocks noChangeArrowheads="1"/>
            </p:cNvSpPr>
            <p:nvPr/>
          </p:nvSpPr>
          <p:spPr bwMode="auto">
            <a:xfrm>
              <a:off x="2608" y="3974"/>
              <a:ext cx="521" cy="19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600"/>
                <a:t>Weeks</a:t>
              </a:r>
              <a:endParaRPr lang="en-US" sz="1600"/>
            </a:p>
          </p:txBody>
        </p:sp>
        <p:sp>
          <p:nvSpPr>
            <p:cNvPr id="25685" name="Text Box 65"/>
            <p:cNvSpPr txBox="1">
              <a:spLocks noChangeArrowheads="1"/>
            </p:cNvSpPr>
            <p:nvPr/>
          </p:nvSpPr>
          <p:spPr bwMode="auto">
            <a:xfrm>
              <a:off x="1383" y="383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5686" name="Text Box 66"/>
            <p:cNvSpPr txBox="1">
              <a:spLocks noChangeArrowheads="1"/>
            </p:cNvSpPr>
            <p:nvPr/>
          </p:nvSpPr>
          <p:spPr bwMode="auto">
            <a:xfrm>
              <a:off x="203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5687" name="Text Box 67"/>
            <p:cNvSpPr txBox="1">
              <a:spLocks noChangeArrowheads="1"/>
            </p:cNvSpPr>
            <p:nvPr/>
          </p:nvSpPr>
          <p:spPr bwMode="auto">
            <a:xfrm>
              <a:off x="2744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15</a:t>
              </a:r>
              <a:endParaRPr lang="en-US" sz="1200"/>
            </a:p>
          </p:txBody>
        </p:sp>
        <p:sp>
          <p:nvSpPr>
            <p:cNvPr id="25688" name="Text Box 68"/>
            <p:cNvSpPr txBox="1">
              <a:spLocks noChangeArrowheads="1"/>
            </p:cNvSpPr>
            <p:nvPr/>
          </p:nvSpPr>
          <p:spPr bwMode="auto">
            <a:xfrm>
              <a:off x="339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20</a:t>
              </a:r>
              <a:endParaRPr lang="en-US" sz="1200"/>
            </a:p>
          </p:txBody>
        </p:sp>
        <p:sp>
          <p:nvSpPr>
            <p:cNvPr id="25689" name="Text Box 69"/>
            <p:cNvSpPr txBox="1">
              <a:spLocks noChangeArrowheads="1"/>
            </p:cNvSpPr>
            <p:nvPr/>
          </p:nvSpPr>
          <p:spPr bwMode="auto">
            <a:xfrm>
              <a:off x="4079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25</a:t>
              </a:r>
              <a:endParaRPr lang="en-US" sz="1200"/>
            </a:p>
          </p:txBody>
        </p:sp>
        <p:sp>
          <p:nvSpPr>
            <p:cNvPr id="25690" name="Text Box 70"/>
            <p:cNvSpPr txBox="1">
              <a:spLocks noChangeArrowheads="1"/>
            </p:cNvSpPr>
            <p:nvPr/>
          </p:nvSpPr>
          <p:spPr bwMode="auto">
            <a:xfrm>
              <a:off x="567" y="1253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5691" name="Text Box 71"/>
            <p:cNvSpPr txBox="1">
              <a:spLocks noChangeArrowheads="1"/>
            </p:cNvSpPr>
            <p:nvPr/>
          </p:nvSpPr>
          <p:spPr bwMode="auto">
            <a:xfrm>
              <a:off x="612" y="1525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9</a:t>
              </a:r>
              <a:endParaRPr lang="en-US" sz="1200"/>
            </a:p>
          </p:txBody>
        </p:sp>
        <p:sp>
          <p:nvSpPr>
            <p:cNvPr id="25692" name="Text Box 72"/>
            <p:cNvSpPr txBox="1">
              <a:spLocks noChangeArrowheads="1"/>
            </p:cNvSpPr>
            <p:nvPr/>
          </p:nvSpPr>
          <p:spPr bwMode="auto">
            <a:xfrm>
              <a:off x="478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30</a:t>
              </a:r>
              <a:endParaRPr lang="en-US" sz="1200"/>
            </a:p>
          </p:txBody>
        </p:sp>
        <p:sp>
          <p:nvSpPr>
            <p:cNvPr id="25693" name="Line 73"/>
            <p:cNvSpPr>
              <a:spLocks noChangeShapeType="1"/>
            </p:cNvSpPr>
            <p:nvPr/>
          </p:nvSpPr>
          <p:spPr bwMode="auto">
            <a:xfrm flipH="1">
              <a:off x="501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94" name="Line 74"/>
            <p:cNvSpPr>
              <a:spLocks noChangeShapeType="1"/>
            </p:cNvSpPr>
            <p:nvPr/>
          </p:nvSpPr>
          <p:spPr bwMode="auto">
            <a:xfrm flipH="1">
              <a:off x="514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95" name="Line 75"/>
            <p:cNvSpPr>
              <a:spLocks noChangeShapeType="1"/>
            </p:cNvSpPr>
            <p:nvPr/>
          </p:nvSpPr>
          <p:spPr bwMode="auto">
            <a:xfrm flipH="1">
              <a:off x="528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96" name="Line 76"/>
            <p:cNvSpPr>
              <a:spLocks noChangeShapeType="1"/>
            </p:cNvSpPr>
            <p:nvPr/>
          </p:nvSpPr>
          <p:spPr bwMode="auto">
            <a:xfrm flipH="1">
              <a:off x="542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97" name="Line 77"/>
            <p:cNvSpPr>
              <a:spLocks noChangeShapeType="1"/>
            </p:cNvSpPr>
            <p:nvPr/>
          </p:nvSpPr>
          <p:spPr bwMode="auto">
            <a:xfrm flipH="1">
              <a:off x="555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5698" name="Text Box 78"/>
            <p:cNvSpPr txBox="1">
              <a:spLocks noChangeArrowheads="1"/>
            </p:cNvSpPr>
            <p:nvPr/>
          </p:nvSpPr>
          <p:spPr bwMode="auto">
            <a:xfrm>
              <a:off x="546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35</a:t>
              </a:r>
              <a:endParaRPr lang="en-US" sz="1200"/>
            </a:p>
          </p:txBody>
        </p:sp>
      </p:grpSp>
      <p:sp>
        <p:nvSpPr>
          <p:cNvPr id="25605" name="Line 79"/>
          <p:cNvSpPr>
            <a:spLocks noChangeShapeType="1"/>
          </p:cNvSpPr>
          <p:nvPr/>
        </p:nvSpPr>
        <p:spPr bwMode="auto">
          <a:xfrm flipV="1">
            <a:off x="900113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06" name="Line 80"/>
          <p:cNvSpPr>
            <a:spLocks noChangeShapeType="1"/>
          </p:cNvSpPr>
          <p:nvPr/>
        </p:nvSpPr>
        <p:spPr bwMode="auto">
          <a:xfrm flipV="1">
            <a:off x="1331913" y="1484313"/>
            <a:ext cx="19446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07" name="Line 81"/>
          <p:cNvSpPr>
            <a:spLocks noChangeShapeType="1"/>
          </p:cNvSpPr>
          <p:nvPr/>
        </p:nvSpPr>
        <p:spPr bwMode="auto">
          <a:xfrm>
            <a:off x="2843213" y="14843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08" name="Line 85"/>
          <p:cNvSpPr>
            <a:spLocks noChangeShapeType="1"/>
          </p:cNvSpPr>
          <p:nvPr/>
        </p:nvSpPr>
        <p:spPr bwMode="auto">
          <a:xfrm flipV="1">
            <a:off x="15478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09" name="Line 86"/>
          <p:cNvSpPr>
            <a:spLocks noChangeShapeType="1"/>
          </p:cNvSpPr>
          <p:nvPr/>
        </p:nvSpPr>
        <p:spPr bwMode="auto">
          <a:xfrm flipV="1">
            <a:off x="24114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0" name="Line 87"/>
          <p:cNvSpPr>
            <a:spLocks noChangeShapeType="1"/>
          </p:cNvSpPr>
          <p:nvPr/>
        </p:nvSpPr>
        <p:spPr bwMode="auto">
          <a:xfrm>
            <a:off x="4140200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1" name="Line 88"/>
          <p:cNvSpPr>
            <a:spLocks noChangeShapeType="1"/>
          </p:cNvSpPr>
          <p:nvPr/>
        </p:nvSpPr>
        <p:spPr bwMode="auto">
          <a:xfrm flipV="1">
            <a:off x="3276600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2" name="Line 89"/>
          <p:cNvSpPr>
            <a:spLocks noChangeShapeType="1"/>
          </p:cNvSpPr>
          <p:nvPr/>
        </p:nvSpPr>
        <p:spPr bwMode="auto">
          <a:xfrm flipV="1">
            <a:off x="3492500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3" name="Line 90"/>
          <p:cNvSpPr>
            <a:spLocks noChangeShapeType="1"/>
          </p:cNvSpPr>
          <p:nvPr/>
        </p:nvSpPr>
        <p:spPr bwMode="auto">
          <a:xfrm>
            <a:off x="5219700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4" name="Line 92"/>
          <p:cNvSpPr>
            <a:spLocks noChangeShapeType="1"/>
          </p:cNvSpPr>
          <p:nvPr/>
        </p:nvSpPr>
        <p:spPr bwMode="auto">
          <a:xfrm flipV="1">
            <a:off x="3708400" y="1484313"/>
            <a:ext cx="25923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5" name="Line 93"/>
          <p:cNvSpPr>
            <a:spLocks noChangeShapeType="1"/>
          </p:cNvSpPr>
          <p:nvPr/>
        </p:nvSpPr>
        <p:spPr bwMode="auto">
          <a:xfrm flipV="1">
            <a:off x="4572000" y="1484313"/>
            <a:ext cx="25923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6" name="Line 94"/>
          <p:cNvSpPr>
            <a:spLocks noChangeShapeType="1"/>
          </p:cNvSpPr>
          <p:nvPr/>
        </p:nvSpPr>
        <p:spPr bwMode="auto">
          <a:xfrm>
            <a:off x="6300788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7" name="Line 95"/>
          <p:cNvSpPr>
            <a:spLocks noChangeShapeType="1"/>
          </p:cNvSpPr>
          <p:nvPr/>
        </p:nvSpPr>
        <p:spPr bwMode="auto">
          <a:xfrm>
            <a:off x="7380288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8" name="Line 96"/>
          <p:cNvSpPr>
            <a:spLocks noChangeShapeType="1"/>
          </p:cNvSpPr>
          <p:nvPr/>
        </p:nvSpPr>
        <p:spPr bwMode="auto">
          <a:xfrm flipV="1">
            <a:off x="5435600" y="1484313"/>
            <a:ext cx="19446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19" name="Line 97"/>
          <p:cNvSpPr>
            <a:spLocks noChangeShapeType="1"/>
          </p:cNvSpPr>
          <p:nvPr/>
        </p:nvSpPr>
        <p:spPr bwMode="auto">
          <a:xfrm flipV="1">
            <a:off x="5867400" y="1484313"/>
            <a:ext cx="19446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5620" name="Text Box 98"/>
          <p:cNvSpPr txBox="1">
            <a:spLocks noChangeArrowheads="1"/>
          </p:cNvSpPr>
          <p:nvPr/>
        </p:nvSpPr>
        <p:spPr bwMode="auto">
          <a:xfrm rot="-3669998">
            <a:off x="1427957" y="3359943"/>
            <a:ext cx="12446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Foundations</a:t>
            </a:r>
            <a:endParaRPr lang="en-US" sz="1400"/>
          </a:p>
        </p:txBody>
      </p:sp>
      <p:sp>
        <p:nvSpPr>
          <p:cNvPr id="25621" name="Text Box 99"/>
          <p:cNvSpPr txBox="1">
            <a:spLocks noChangeArrowheads="1"/>
          </p:cNvSpPr>
          <p:nvPr/>
        </p:nvSpPr>
        <p:spPr bwMode="auto">
          <a:xfrm rot="-3203958">
            <a:off x="2577307" y="3356768"/>
            <a:ext cx="13970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Walls</a:t>
            </a:r>
            <a:endParaRPr lang="en-US" sz="1400"/>
          </a:p>
        </p:txBody>
      </p:sp>
      <p:sp>
        <p:nvSpPr>
          <p:cNvPr id="25622" name="Text Box 100"/>
          <p:cNvSpPr txBox="1">
            <a:spLocks noChangeArrowheads="1"/>
          </p:cNvSpPr>
          <p:nvPr/>
        </p:nvSpPr>
        <p:spPr bwMode="auto">
          <a:xfrm rot="-3790459">
            <a:off x="5847556" y="3377407"/>
            <a:ext cx="147637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Works</a:t>
            </a:r>
            <a:endParaRPr lang="en-US" sz="1400"/>
          </a:p>
        </p:txBody>
      </p:sp>
      <p:sp>
        <p:nvSpPr>
          <p:cNvPr id="25623" name="Text Box 101"/>
          <p:cNvSpPr txBox="1">
            <a:spLocks noChangeArrowheads="1"/>
          </p:cNvSpPr>
          <p:nvPr/>
        </p:nvSpPr>
        <p:spPr bwMode="auto">
          <a:xfrm rot="-3360685">
            <a:off x="4666456" y="3356770"/>
            <a:ext cx="139382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Internal Finish</a:t>
            </a:r>
            <a:endParaRPr lang="en-US" sz="1400"/>
          </a:p>
        </p:txBody>
      </p:sp>
      <p:sp>
        <p:nvSpPr>
          <p:cNvPr id="25624" name="Text Box 102"/>
          <p:cNvSpPr txBox="1">
            <a:spLocks noChangeArrowheads="1"/>
          </p:cNvSpPr>
          <p:nvPr/>
        </p:nvSpPr>
        <p:spPr bwMode="auto">
          <a:xfrm rot="-3864760">
            <a:off x="4060031" y="3358357"/>
            <a:ext cx="58737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Roof</a:t>
            </a:r>
            <a:endParaRPr lang="en-US" sz="1400"/>
          </a:p>
        </p:txBody>
      </p:sp>
      <p:sp>
        <p:nvSpPr>
          <p:cNvPr id="99" name="Rectangle 98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620713"/>
            <a:ext cx="8229600" cy="633412"/>
          </a:xfrm>
        </p:spPr>
        <p:txBody>
          <a:bodyPr/>
          <a:lstStyle/>
          <a:p>
            <a:pPr eaLnBrk="1" hangingPunct="1"/>
            <a:r>
              <a:rPr lang="en-IE" sz="3600" smtClean="0"/>
              <a:t>Line of Balance – Example 2</a:t>
            </a:r>
            <a:endParaRPr lang="en-US" sz="3600" smtClean="0"/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19250" y="0"/>
            <a:ext cx="6121400" cy="623888"/>
          </a:xfrm>
          <a:noFill/>
        </p:spPr>
      </p:pic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250825" y="1268413"/>
            <a:ext cx="8416925" cy="4705350"/>
            <a:chOff x="385" y="1207"/>
            <a:chExt cx="5302" cy="2964"/>
          </a:xfrm>
        </p:grpSpPr>
        <p:sp>
          <p:nvSpPr>
            <p:cNvPr id="26651" name="Line 5"/>
            <p:cNvSpPr>
              <a:spLocks noChangeShapeType="1"/>
            </p:cNvSpPr>
            <p:nvPr/>
          </p:nvSpPr>
          <p:spPr bwMode="auto">
            <a:xfrm>
              <a:off x="793" y="1207"/>
              <a:ext cx="0" cy="26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2" name="Line 6"/>
            <p:cNvSpPr>
              <a:spLocks noChangeShapeType="1"/>
            </p:cNvSpPr>
            <p:nvPr/>
          </p:nvSpPr>
          <p:spPr bwMode="auto">
            <a:xfrm>
              <a:off x="748" y="3793"/>
              <a:ext cx="48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3" name="Line 7"/>
            <p:cNvSpPr>
              <a:spLocks noChangeShapeType="1"/>
            </p:cNvSpPr>
            <p:nvPr/>
          </p:nvSpPr>
          <p:spPr bwMode="auto">
            <a:xfrm flipH="1">
              <a:off x="92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4" name="Line 8"/>
            <p:cNvSpPr>
              <a:spLocks noChangeShapeType="1"/>
            </p:cNvSpPr>
            <p:nvPr/>
          </p:nvSpPr>
          <p:spPr bwMode="auto">
            <a:xfrm flipH="1">
              <a:off x="106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5" name="Line 9"/>
            <p:cNvSpPr>
              <a:spLocks noChangeShapeType="1"/>
            </p:cNvSpPr>
            <p:nvPr/>
          </p:nvSpPr>
          <p:spPr bwMode="auto">
            <a:xfrm flipH="1">
              <a:off x="120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6" name="Line 10"/>
            <p:cNvSpPr>
              <a:spLocks noChangeShapeType="1"/>
            </p:cNvSpPr>
            <p:nvPr/>
          </p:nvSpPr>
          <p:spPr bwMode="auto">
            <a:xfrm flipH="1">
              <a:off x="133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7" name="Line 11"/>
            <p:cNvSpPr>
              <a:spLocks noChangeShapeType="1"/>
            </p:cNvSpPr>
            <p:nvPr/>
          </p:nvSpPr>
          <p:spPr bwMode="auto">
            <a:xfrm flipH="1">
              <a:off x="147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8" name="Line 12"/>
            <p:cNvSpPr>
              <a:spLocks noChangeShapeType="1"/>
            </p:cNvSpPr>
            <p:nvPr/>
          </p:nvSpPr>
          <p:spPr bwMode="auto">
            <a:xfrm flipH="1">
              <a:off x="160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59" name="Line 13"/>
            <p:cNvSpPr>
              <a:spLocks noChangeShapeType="1"/>
            </p:cNvSpPr>
            <p:nvPr/>
          </p:nvSpPr>
          <p:spPr bwMode="auto">
            <a:xfrm flipH="1">
              <a:off x="174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0" name="Line 14"/>
            <p:cNvSpPr>
              <a:spLocks noChangeShapeType="1"/>
            </p:cNvSpPr>
            <p:nvPr/>
          </p:nvSpPr>
          <p:spPr bwMode="auto">
            <a:xfrm>
              <a:off x="188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1" name="Line 15"/>
            <p:cNvSpPr>
              <a:spLocks noChangeShapeType="1"/>
            </p:cNvSpPr>
            <p:nvPr/>
          </p:nvSpPr>
          <p:spPr bwMode="auto">
            <a:xfrm>
              <a:off x="2018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2" name="Line 16"/>
            <p:cNvSpPr>
              <a:spLocks noChangeShapeType="1"/>
            </p:cNvSpPr>
            <p:nvPr/>
          </p:nvSpPr>
          <p:spPr bwMode="auto">
            <a:xfrm>
              <a:off x="2154" y="1253"/>
              <a:ext cx="0" cy="2587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290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2426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2562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6" name="Line 20"/>
            <p:cNvSpPr>
              <a:spLocks noChangeShapeType="1"/>
            </p:cNvSpPr>
            <p:nvPr/>
          </p:nvSpPr>
          <p:spPr bwMode="auto">
            <a:xfrm flipH="1">
              <a:off x="269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7" name="Line 21"/>
            <p:cNvSpPr>
              <a:spLocks noChangeShapeType="1"/>
            </p:cNvSpPr>
            <p:nvPr/>
          </p:nvSpPr>
          <p:spPr bwMode="auto">
            <a:xfrm flipH="1">
              <a:off x="283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8" name="Line 22"/>
            <p:cNvSpPr>
              <a:spLocks noChangeShapeType="1"/>
            </p:cNvSpPr>
            <p:nvPr/>
          </p:nvSpPr>
          <p:spPr bwMode="auto">
            <a:xfrm flipH="1">
              <a:off x="297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69" name="Line 23"/>
            <p:cNvSpPr>
              <a:spLocks noChangeShapeType="1"/>
            </p:cNvSpPr>
            <p:nvPr/>
          </p:nvSpPr>
          <p:spPr bwMode="auto">
            <a:xfrm flipH="1">
              <a:off x="310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0" name="Line 24"/>
            <p:cNvSpPr>
              <a:spLocks noChangeShapeType="1"/>
            </p:cNvSpPr>
            <p:nvPr/>
          </p:nvSpPr>
          <p:spPr bwMode="auto">
            <a:xfrm flipH="1">
              <a:off x="4739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1" name="Line 25"/>
            <p:cNvSpPr>
              <a:spLocks noChangeShapeType="1"/>
            </p:cNvSpPr>
            <p:nvPr/>
          </p:nvSpPr>
          <p:spPr bwMode="auto">
            <a:xfrm flipH="1">
              <a:off x="324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2" name="Line 26"/>
            <p:cNvSpPr>
              <a:spLocks noChangeShapeType="1"/>
            </p:cNvSpPr>
            <p:nvPr/>
          </p:nvSpPr>
          <p:spPr bwMode="auto">
            <a:xfrm flipH="1">
              <a:off x="337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3" name="Line 27"/>
            <p:cNvSpPr>
              <a:spLocks noChangeShapeType="1"/>
            </p:cNvSpPr>
            <p:nvPr/>
          </p:nvSpPr>
          <p:spPr bwMode="auto">
            <a:xfrm flipH="1">
              <a:off x="351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4" name="Line 28"/>
            <p:cNvSpPr>
              <a:spLocks noChangeShapeType="1"/>
            </p:cNvSpPr>
            <p:nvPr/>
          </p:nvSpPr>
          <p:spPr bwMode="auto">
            <a:xfrm>
              <a:off x="3651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5" name="Line 29"/>
            <p:cNvSpPr>
              <a:spLocks noChangeShapeType="1"/>
            </p:cNvSpPr>
            <p:nvPr/>
          </p:nvSpPr>
          <p:spPr bwMode="auto">
            <a:xfrm>
              <a:off x="3787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6" name="Line 30"/>
            <p:cNvSpPr>
              <a:spLocks noChangeShapeType="1"/>
            </p:cNvSpPr>
            <p:nvPr/>
          </p:nvSpPr>
          <p:spPr bwMode="auto">
            <a:xfrm>
              <a:off x="3923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7" name="Line 31"/>
            <p:cNvSpPr>
              <a:spLocks noChangeShapeType="1"/>
            </p:cNvSpPr>
            <p:nvPr/>
          </p:nvSpPr>
          <p:spPr bwMode="auto">
            <a:xfrm>
              <a:off x="4059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8" name="Line 32"/>
            <p:cNvSpPr>
              <a:spLocks noChangeShapeType="1"/>
            </p:cNvSpPr>
            <p:nvPr/>
          </p:nvSpPr>
          <p:spPr bwMode="auto">
            <a:xfrm>
              <a:off x="4195" y="1253"/>
              <a:ext cx="0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79" name="Line 33"/>
            <p:cNvSpPr>
              <a:spLocks noChangeShapeType="1"/>
            </p:cNvSpPr>
            <p:nvPr/>
          </p:nvSpPr>
          <p:spPr bwMode="auto">
            <a:xfrm flipH="1">
              <a:off x="4331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0" name="Line 34"/>
            <p:cNvSpPr>
              <a:spLocks noChangeShapeType="1"/>
            </p:cNvSpPr>
            <p:nvPr/>
          </p:nvSpPr>
          <p:spPr bwMode="auto">
            <a:xfrm flipH="1">
              <a:off x="4467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1" name="Line 35"/>
            <p:cNvSpPr>
              <a:spLocks noChangeShapeType="1"/>
            </p:cNvSpPr>
            <p:nvPr/>
          </p:nvSpPr>
          <p:spPr bwMode="auto">
            <a:xfrm flipH="1">
              <a:off x="4603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2" name="Line 36"/>
            <p:cNvSpPr>
              <a:spLocks noChangeShapeType="1"/>
            </p:cNvSpPr>
            <p:nvPr/>
          </p:nvSpPr>
          <p:spPr bwMode="auto">
            <a:xfrm>
              <a:off x="748" y="134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3" name="Line 37"/>
            <p:cNvSpPr>
              <a:spLocks noChangeShapeType="1"/>
            </p:cNvSpPr>
            <p:nvPr/>
          </p:nvSpPr>
          <p:spPr bwMode="auto">
            <a:xfrm>
              <a:off x="748" y="148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4" name="Line 38"/>
            <p:cNvSpPr>
              <a:spLocks noChangeShapeType="1"/>
            </p:cNvSpPr>
            <p:nvPr/>
          </p:nvSpPr>
          <p:spPr bwMode="auto">
            <a:xfrm>
              <a:off x="748" y="161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5" name="Line 39"/>
            <p:cNvSpPr>
              <a:spLocks noChangeShapeType="1"/>
            </p:cNvSpPr>
            <p:nvPr/>
          </p:nvSpPr>
          <p:spPr bwMode="auto">
            <a:xfrm>
              <a:off x="748" y="175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6" name="Line 40"/>
            <p:cNvSpPr>
              <a:spLocks noChangeShapeType="1"/>
            </p:cNvSpPr>
            <p:nvPr/>
          </p:nvSpPr>
          <p:spPr bwMode="auto">
            <a:xfrm>
              <a:off x="748" y="188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7" name="Line 41"/>
            <p:cNvSpPr>
              <a:spLocks noChangeShapeType="1"/>
            </p:cNvSpPr>
            <p:nvPr/>
          </p:nvSpPr>
          <p:spPr bwMode="auto">
            <a:xfrm>
              <a:off x="748" y="202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8" name="Line 42"/>
            <p:cNvSpPr>
              <a:spLocks noChangeShapeType="1"/>
            </p:cNvSpPr>
            <p:nvPr/>
          </p:nvSpPr>
          <p:spPr bwMode="auto">
            <a:xfrm>
              <a:off x="748" y="216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89" name="Line 43"/>
            <p:cNvSpPr>
              <a:spLocks noChangeShapeType="1"/>
            </p:cNvSpPr>
            <p:nvPr/>
          </p:nvSpPr>
          <p:spPr bwMode="auto">
            <a:xfrm>
              <a:off x="748" y="229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0" name="Line 44"/>
            <p:cNvSpPr>
              <a:spLocks noChangeShapeType="1"/>
            </p:cNvSpPr>
            <p:nvPr/>
          </p:nvSpPr>
          <p:spPr bwMode="auto">
            <a:xfrm>
              <a:off x="748" y="2432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1" name="Line 45"/>
            <p:cNvSpPr>
              <a:spLocks noChangeShapeType="1"/>
            </p:cNvSpPr>
            <p:nvPr/>
          </p:nvSpPr>
          <p:spPr bwMode="auto">
            <a:xfrm>
              <a:off x="748" y="2568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2" name="Line 46"/>
            <p:cNvSpPr>
              <a:spLocks noChangeShapeType="1"/>
            </p:cNvSpPr>
            <p:nvPr/>
          </p:nvSpPr>
          <p:spPr bwMode="auto">
            <a:xfrm>
              <a:off x="748" y="2704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3" name="Line 47"/>
            <p:cNvSpPr>
              <a:spLocks noChangeShapeType="1"/>
            </p:cNvSpPr>
            <p:nvPr/>
          </p:nvSpPr>
          <p:spPr bwMode="auto">
            <a:xfrm>
              <a:off x="748" y="2840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4" name="Line 48"/>
            <p:cNvSpPr>
              <a:spLocks noChangeShapeType="1"/>
            </p:cNvSpPr>
            <p:nvPr/>
          </p:nvSpPr>
          <p:spPr bwMode="auto">
            <a:xfrm>
              <a:off x="748" y="2976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5" name="Line 49"/>
            <p:cNvSpPr>
              <a:spLocks noChangeShapeType="1"/>
            </p:cNvSpPr>
            <p:nvPr/>
          </p:nvSpPr>
          <p:spPr bwMode="auto">
            <a:xfrm>
              <a:off x="748" y="3113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6" name="Line 50"/>
            <p:cNvSpPr>
              <a:spLocks noChangeShapeType="1"/>
            </p:cNvSpPr>
            <p:nvPr/>
          </p:nvSpPr>
          <p:spPr bwMode="auto">
            <a:xfrm>
              <a:off x="748" y="3249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7" name="Line 51"/>
            <p:cNvSpPr>
              <a:spLocks noChangeShapeType="1"/>
            </p:cNvSpPr>
            <p:nvPr/>
          </p:nvSpPr>
          <p:spPr bwMode="auto">
            <a:xfrm>
              <a:off x="748" y="3385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8" name="Line 52"/>
            <p:cNvSpPr>
              <a:spLocks noChangeShapeType="1"/>
            </p:cNvSpPr>
            <p:nvPr/>
          </p:nvSpPr>
          <p:spPr bwMode="auto">
            <a:xfrm>
              <a:off x="748" y="3521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699" name="Line 53"/>
            <p:cNvSpPr>
              <a:spLocks noChangeShapeType="1"/>
            </p:cNvSpPr>
            <p:nvPr/>
          </p:nvSpPr>
          <p:spPr bwMode="auto">
            <a:xfrm>
              <a:off x="748" y="3657"/>
              <a:ext cx="4854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00" name="Line 54"/>
            <p:cNvSpPr>
              <a:spLocks noChangeShapeType="1"/>
            </p:cNvSpPr>
            <p:nvPr/>
          </p:nvSpPr>
          <p:spPr bwMode="auto">
            <a:xfrm flipH="1">
              <a:off x="4875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01" name="Text Box 55"/>
            <p:cNvSpPr txBox="1">
              <a:spLocks noChangeArrowheads="1"/>
            </p:cNvSpPr>
            <p:nvPr/>
          </p:nvSpPr>
          <p:spPr bwMode="auto">
            <a:xfrm>
              <a:off x="612" y="3702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</a:t>
              </a:r>
              <a:endParaRPr lang="en-US" sz="1200"/>
            </a:p>
          </p:txBody>
        </p:sp>
        <p:sp>
          <p:nvSpPr>
            <p:cNvPr id="26702" name="Text Box 56"/>
            <p:cNvSpPr txBox="1">
              <a:spLocks noChangeArrowheads="1"/>
            </p:cNvSpPr>
            <p:nvPr/>
          </p:nvSpPr>
          <p:spPr bwMode="auto">
            <a:xfrm>
              <a:off x="612" y="2614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6703" name="Text Box 57"/>
            <p:cNvSpPr txBox="1">
              <a:spLocks noChangeArrowheads="1"/>
            </p:cNvSpPr>
            <p:nvPr/>
          </p:nvSpPr>
          <p:spPr bwMode="auto">
            <a:xfrm>
              <a:off x="612" y="2886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4</a:t>
              </a:r>
              <a:endParaRPr lang="en-US" sz="1200"/>
            </a:p>
          </p:txBody>
        </p:sp>
        <p:sp>
          <p:nvSpPr>
            <p:cNvPr id="26704" name="Text Box 58"/>
            <p:cNvSpPr txBox="1">
              <a:spLocks noChangeArrowheads="1"/>
            </p:cNvSpPr>
            <p:nvPr/>
          </p:nvSpPr>
          <p:spPr bwMode="auto">
            <a:xfrm>
              <a:off x="612" y="315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</a:t>
              </a:r>
              <a:endParaRPr lang="en-US" sz="1200"/>
            </a:p>
          </p:txBody>
        </p:sp>
        <p:sp>
          <p:nvSpPr>
            <p:cNvPr id="26705" name="Text Box 59"/>
            <p:cNvSpPr txBox="1">
              <a:spLocks noChangeArrowheads="1"/>
            </p:cNvSpPr>
            <p:nvPr/>
          </p:nvSpPr>
          <p:spPr bwMode="auto">
            <a:xfrm>
              <a:off x="612" y="3430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</a:t>
              </a:r>
              <a:endParaRPr lang="en-US" sz="1200"/>
            </a:p>
          </p:txBody>
        </p:sp>
        <p:sp>
          <p:nvSpPr>
            <p:cNvPr id="26706" name="Text Box 60"/>
            <p:cNvSpPr txBox="1">
              <a:spLocks noChangeArrowheads="1"/>
            </p:cNvSpPr>
            <p:nvPr/>
          </p:nvSpPr>
          <p:spPr bwMode="auto">
            <a:xfrm>
              <a:off x="612" y="2341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6</a:t>
              </a:r>
              <a:endParaRPr lang="en-US" sz="1200"/>
            </a:p>
          </p:txBody>
        </p:sp>
        <p:sp>
          <p:nvSpPr>
            <p:cNvPr id="26707" name="Text Box 61"/>
            <p:cNvSpPr txBox="1">
              <a:spLocks noChangeArrowheads="1"/>
            </p:cNvSpPr>
            <p:nvPr/>
          </p:nvSpPr>
          <p:spPr bwMode="auto">
            <a:xfrm>
              <a:off x="612" y="1797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8</a:t>
              </a:r>
              <a:endParaRPr lang="en-US" sz="1200"/>
            </a:p>
          </p:txBody>
        </p:sp>
        <p:sp>
          <p:nvSpPr>
            <p:cNvPr id="26708" name="Text Box 62"/>
            <p:cNvSpPr txBox="1">
              <a:spLocks noChangeArrowheads="1"/>
            </p:cNvSpPr>
            <p:nvPr/>
          </p:nvSpPr>
          <p:spPr bwMode="auto">
            <a:xfrm>
              <a:off x="612" y="2069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7</a:t>
              </a:r>
              <a:endParaRPr lang="en-US" sz="1200"/>
            </a:p>
          </p:txBody>
        </p:sp>
        <p:sp>
          <p:nvSpPr>
            <p:cNvPr id="26709" name="Text Box 63"/>
            <p:cNvSpPr txBox="1">
              <a:spLocks noChangeArrowheads="1"/>
            </p:cNvSpPr>
            <p:nvPr/>
          </p:nvSpPr>
          <p:spPr bwMode="auto">
            <a:xfrm rot="-5400000">
              <a:off x="-446" y="2401"/>
              <a:ext cx="1894" cy="23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2000"/>
                <a:t>Number of House Units</a:t>
              </a:r>
              <a:endParaRPr lang="en-US" sz="2000"/>
            </a:p>
          </p:txBody>
        </p:sp>
        <p:sp>
          <p:nvSpPr>
            <p:cNvPr id="26710" name="Text Box 64"/>
            <p:cNvSpPr txBox="1">
              <a:spLocks noChangeArrowheads="1"/>
            </p:cNvSpPr>
            <p:nvPr/>
          </p:nvSpPr>
          <p:spPr bwMode="auto">
            <a:xfrm>
              <a:off x="2608" y="3974"/>
              <a:ext cx="521" cy="19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600"/>
                <a:t>Weeks</a:t>
              </a:r>
              <a:endParaRPr lang="en-US" sz="1600"/>
            </a:p>
          </p:txBody>
        </p:sp>
        <p:sp>
          <p:nvSpPr>
            <p:cNvPr id="26711" name="Text Box 65"/>
            <p:cNvSpPr txBox="1">
              <a:spLocks noChangeArrowheads="1"/>
            </p:cNvSpPr>
            <p:nvPr/>
          </p:nvSpPr>
          <p:spPr bwMode="auto">
            <a:xfrm>
              <a:off x="1383" y="3838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5</a:t>
              </a:r>
              <a:endParaRPr lang="en-US" sz="1200"/>
            </a:p>
          </p:txBody>
        </p:sp>
        <p:sp>
          <p:nvSpPr>
            <p:cNvPr id="26712" name="Text Box 66"/>
            <p:cNvSpPr txBox="1">
              <a:spLocks noChangeArrowheads="1"/>
            </p:cNvSpPr>
            <p:nvPr/>
          </p:nvSpPr>
          <p:spPr bwMode="auto">
            <a:xfrm>
              <a:off x="203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6713" name="Text Box 67"/>
            <p:cNvSpPr txBox="1">
              <a:spLocks noChangeArrowheads="1"/>
            </p:cNvSpPr>
            <p:nvPr/>
          </p:nvSpPr>
          <p:spPr bwMode="auto">
            <a:xfrm>
              <a:off x="2744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15</a:t>
              </a:r>
              <a:endParaRPr lang="en-US" sz="1200"/>
            </a:p>
          </p:txBody>
        </p:sp>
        <p:sp>
          <p:nvSpPr>
            <p:cNvPr id="26714" name="Text Box 68"/>
            <p:cNvSpPr txBox="1">
              <a:spLocks noChangeArrowheads="1"/>
            </p:cNvSpPr>
            <p:nvPr/>
          </p:nvSpPr>
          <p:spPr bwMode="auto">
            <a:xfrm>
              <a:off x="3398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20</a:t>
              </a:r>
              <a:endParaRPr lang="en-US" sz="1200"/>
            </a:p>
          </p:txBody>
        </p:sp>
        <p:sp>
          <p:nvSpPr>
            <p:cNvPr id="26715" name="Text Box 69"/>
            <p:cNvSpPr txBox="1">
              <a:spLocks noChangeArrowheads="1"/>
            </p:cNvSpPr>
            <p:nvPr/>
          </p:nvSpPr>
          <p:spPr bwMode="auto">
            <a:xfrm>
              <a:off x="4079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25</a:t>
              </a:r>
              <a:endParaRPr lang="en-US" sz="1200"/>
            </a:p>
          </p:txBody>
        </p:sp>
        <p:sp>
          <p:nvSpPr>
            <p:cNvPr id="26716" name="Text Box 70"/>
            <p:cNvSpPr txBox="1">
              <a:spLocks noChangeArrowheads="1"/>
            </p:cNvSpPr>
            <p:nvPr/>
          </p:nvSpPr>
          <p:spPr bwMode="auto">
            <a:xfrm>
              <a:off x="567" y="1253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10</a:t>
              </a:r>
              <a:endParaRPr lang="en-US" sz="1200"/>
            </a:p>
          </p:txBody>
        </p:sp>
        <p:sp>
          <p:nvSpPr>
            <p:cNvPr id="26717" name="Text Box 71"/>
            <p:cNvSpPr txBox="1">
              <a:spLocks noChangeArrowheads="1"/>
            </p:cNvSpPr>
            <p:nvPr/>
          </p:nvSpPr>
          <p:spPr bwMode="auto">
            <a:xfrm>
              <a:off x="612" y="1525"/>
              <a:ext cx="169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9</a:t>
              </a:r>
              <a:endParaRPr lang="en-US" sz="1200"/>
            </a:p>
          </p:txBody>
        </p:sp>
        <p:sp>
          <p:nvSpPr>
            <p:cNvPr id="26718" name="Text Box 72"/>
            <p:cNvSpPr txBox="1">
              <a:spLocks noChangeArrowheads="1"/>
            </p:cNvSpPr>
            <p:nvPr/>
          </p:nvSpPr>
          <p:spPr bwMode="auto">
            <a:xfrm>
              <a:off x="478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30</a:t>
              </a:r>
              <a:endParaRPr lang="en-US" sz="1200"/>
            </a:p>
          </p:txBody>
        </p:sp>
        <p:sp>
          <p:nvSpPr>
            <p:cNvPr id="26719" name="Line 73"/>
            <p:cNvSpPr>
              <a:spLocks noChangeShapeType="1"/>
            </p:cNvSpPr>
            <p:nvPr/>
          </p:nvSpPr>
          <p:spPr bwMode="auto">
            <a:xfrm flipH="1">
              <a:off x="5012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20" name="Line 74"/>
            <p:cNvSpPr>
              <a:spLocks noChangeShapeType="1"/>
            </p:cNvSpPr>
            <p:nvPr/>
          </p:nvSpPr>
          <p:spPr bwMode="auto">
            <a:xfrm flipH="1">
              <a:off x="5148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21" name="Line 75"/>
            <p:cNvSpPr>
              <a:spLocks noChangeShapeType="1"/>
            </p:cNvSpPr>
            <p:nvPr/>
          </p:nvSpPr>
          <p:spPr bwMode="auto">
            <a:xfrm flipH="1">
              <a:off x="5284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22" name="Line 76"/>
            <p:cNvSpPr>
              <a:spLocks noChangeShapeType="1"/>
            </p:cNvSpPr>
            <p:nvPr/>
          </p:nvSpPr>
          <p:spPr bwMode="auto">
            <a:xfrm flipH="1">
              <a:off x="5420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23" name="Line 77"/>
            <p:cNvSpPr>
              <a:spLocks noChangeShapeType="1"/>
            </p:cNvSpPr>
            <p:nvPr/>
          </p:nvSpPr>
          <p:spPr bwMode="auto">
            <a:xfrm flipH="1">
              <a:off x="5556" y="1253"/>
              <a:ext cx="1" cy="2586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26724" name="Text Box 78"/>
            <p:cNvSpPr txBox="1">
              <a:spLocks noChangeArrowheads="1"/>
            </p:cNvSpPr>
            <p:nvPr/>
          </p:nvSpPr>
          <p:spPr bwMode="auto">
            <a:xfrm>
              <a:off x="5465" y="3838"/>
              <a:ext cx="222" cy="162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marL="342900" indent="-342900">
                <a:buFontTx/>
                <a:buNone/>
              </a:pPr>
              <a:r>
                <a:rPr lang="en-IE" sz="1200"/>
                <a:t>35</a:t>
              </a:r>
              <a:endParaRPr lang="en-US" sz="1200"/>
            </a:p>
          </p:txBody>
        </p:sp>
      </p:grpSp>
      <p:sp>
        <p:nvSpPr>
          <p:cNvPr id="26629" name="Line 79"/>
          <p:cNvSpPr>
            <a:spLocks noChangeShapeType="1"/>
          </p:cNvSpPr>
          <p:nvPr/>
        </p:nvSpPr>
        <p:spPr bwMode="auto">
          <a:xfrm flipV="1">
            <a:off x="900113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0" name="Line 80"/>
          <p:cNvSpPr>
            <a:spLocks noChangeShapeType="1"/>
          </p:cNvSpPr>
          <p:nvPr/>
        </p:nvSpPr>
        <p:spPr bwMode="auto">
          <a:xfrm flipV="1">
            <a:off x="1331913" y="1484313"/>
            <a:ext cx="19446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1" name="Line 81"/>
          <p:cNvSpPr>
            <a:spLocks noChangeShapeType="1"/>
          </p:cNvSpPr>
          <p:nvPr/>
        </p:nvSpPr>
        <p:spPr bwMode="auto">
          <a:xfrm>
            <a:off x="2843213" y="1484313"/>
            <a:ext cx="433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2" name="Line 82"/>
          <p:cNvSpPr>
            <a:spLocks noChangeShapeType="1"/>
          </p:cNvSpPr>
          <p:nvPr/>
        </p:nvSpPr>
        <p:spPr bwMode="auto">
          <a:xfrm flipV="1">
            <a:off x="15478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3" name="Line 83"/>
          <p:cNvSpPr>
            <a:spLocks noChangeShapeType="1"/>
          </p:cNvSpPr>
          <p:nvPr/>
        </p:nvSpPr>
        <p:spPr bwMode="auto">
          <a:xfrm flipV="1">
            <a:off x="2411413" y="1484313"/>
            <a:ext cx="2592387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4" name="Line 84"/>
          <p:cNvSpPr>
            <a:spLocks noChangeShapeType="1"/>
          </p:cNvSpPr>
          <p:nvPr/>
        </p:nvSpPr>
        <p:spPr bwMode="auto">
          <a:xfrm>
            <a:off x="4140200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5" name="Line 85"/>
          <p:cNvSpPr>
            <a:spLocks noChangeShapeType="1"/>
          </p:cNvSpPr>
          <p:nvPr/>
        </p:nvSpPr>
        <p:spPr bwMode="auto">
          <a:xfrm flipV="1">
            <a:off x="3276600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6" name="Line 86"/>
          <p:cNvSpPr>
            <a:spLocks noChangeShapeType="1"/>
          </p:cNvSpPr>
          <p:nvPr/>
        </p:nvSpPr>
        <p:spPr bwMode="auto">
          <a:xfrm flipV="1">
            <a:off x="3492500" y="1484313"/>
            <a:ext cx="1943100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7" name="Line 87"/>
          <p:cNvSpPr>
            <a:spLocks noChangeShapeType="1"/>
          </p:cNvSpPr>
          <p:nvPr/>
        </p:nvSpPr>
        <p:spPr bwMode="auto">
          <a:xfrm>
            <a:off x="5219700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8" name="Line 88"/>
          <p:cNvSpPr>
            <a:spLocks noChangeShapeType="1"/>
          </p:cNvSpPr>
          <p:nvPr/>
        </p:nvSpPr>
        <p:spPr bwMode="auto">
          <a:xfrm flipV="1">
            <a:off x="3708400" y="1484313"/>
            <a:ext cx="25923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39" name="Line 89"/>
          <p:cNvSpPr>
            <a:spLocks noChangeShapeType="1"/>
          </p:cNvSpPr>
          <p:nvPr/>
        </p:nvSpPr>
        <p:spPr bwMode="auto">
          <a:xfrm flipV="1">
            <a:off x="4572000" y="1484313"/>
            <a:ext cx="25923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40" name="Line 90"/>
          <p:cNvSpPr>
            <a:spLocks noChangeShapeType="1"/>
          </p:cNvSpPr>
          <p:nvPr/>
        </p:nvSpPr>
        <p:spPr bwMode="auto">
          <a:xfrm>
            <a:off x="6300788" y="1484313"/>
            <a:ext cx="86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41" name="Line 91"/>
          <p:cNvSpPr>
            <a:spLocks noChangeShapeType="1"/>
          </p:cNvSpPr>
          <p:nvPr/>
        </p:nvSpPr>
        <p:spPr bwMode="auto">
          <a:xfrm>
            <a:off x="7380288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42" name="Line 92"/>
          <p:cNvSpPr>
            <a:spLocks noChangeShapeType="1"/>
          </p:cNvSpPr>
          <p:nvPr/>
        </p:nvSpPr>
        <p:spPr bwMode="auto">
          <a:xfrm flipV="1">
            <a:off x="5435600" y="1484313"/>
            <a:ext cx="19446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43" name="Line 93"/>
          <p:cNvSpPr>
            <a:spLocks noChangeShapeType="1"/>
          </p:cNvSpPr>
          <p:nvPr/>
        </p:nvSpPr>
        <p:spPr bwMode="auto">
          <a:xfrm flipV="1">
            <a:off x="5867400" y="1484313"/>
            <a:ext cx="1944688" cy="3889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44" name="Text Box 94"/>
          <p:cNvSpPr txBox="1">
            <a:spLocks noChangeArrowheads="1"/>
          </p:cNvSpPr>
          <p:nvPr/>
        </p:nvSpPr>
        <p:spPr bwMode="auto">
          <a:xfrm rot="-3669998">
            <a:off x="1427957" y="3359943"/>
            <a:ext cx="12446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Foundations</a:t>
            </a:r>
            <a:endParaRPr lang="en-US" sz="1400"/>
          </a:p>
        </p:txBody>
      </p:sp>
      <p:sp>
        <p:nvSpPr>
          <p:cNvPr id="26645" name="Text Box 95"/>
          <p:cNvSpPr txBox="1">
            <a:spLocks noChangeArrowheads="1"/>
          </p:cNvSpPr>
          <p:nvPr/>
        </p:nvSpPr>
        <p:spPr bwMode="auto">
          <a:xfrm rot="-3203958">
            <a:off x="2577307" y="3356768"/>
            <a:ext cx="1397000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Walls</a:t>
            </a:r>
            <a:endParaRPr lang="en-US" sz="1400"/>
          </a:p>
        </p:txBody>
      </p:sp>
      <p:sp>
        <p:nvSpPr>
          <p:cNvPr id="26646" name="Text Box 96"/>
          <p:cNvSpPr txBox="1">
            <a:spLocks noChangeArrowheads="1"/>
          </p:cNvSpPr>
          <p:nvPr/>
        </p:nvSpPr>
        <p:spPr bwMode="auto">
          <a:xfrm rot="-3790459">
            <a:off x="5847556" y="3377407"/>
            <a:ext cx="147637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External Works</a:t>
            </a:r>
            <a:endParaRPr lang="en-US" sz="1400"/>
          </a:p>
        </p:txBody>
      </p:sp>
      <p:sp>
        <p:nvSpPr>
          <p:cNvPr id="26647" name="Text Box 97"/>
          <p:cNvSpPr txBox="1">
            <a:spLocks noChangeArrowheads="1"/>
          </p:cNvSpPr>
          <p:nvPr/>
        </p:nvSpPr>
        <p:spPr bwMode="auto">
          <a:xfrm rot="-3360685">
            <a:off x="4666456" y="3356770"/>
            <a:ext cx="139382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Internal Finish</a:t>
            </a:r>
            <a:endParaRPr lang="en-US" sz="1400"/>
          </a:p>
        </p:txBody>
      </p:sp>
      <p:sp>
        <p:nvSpPr>
          <p:cNvPr id="26648" name="Text Box 98"/>
          <p:cNvSpPr txBox="1">
            <a:spLocks noChangeArrowheads="1"/>
          </p:cNvSpPr>
          <p:nvPr/>
        </p:nvSpPr>
        <p:spPr bwMode="auto">
          <a:xfrm rot="-3864760">
            <a:off x="4060031" y="3358357"/>
            <a:ext cx="587375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Roof</a:t>
            </a:r>
            <a:endParaRPr lang="en-US" sz="1400"/>
          </a:p>
        </p:txBody>
      </p:sp>
      <p:sp>
        <p:nvSpPr>
          <p:cNvPr id="26649" name="Line 99"/>
          <p:cNvSpPr>
            <a:spLocks noChangeShapeType="1"/>
          </p:cNvSpPr>
          <p:nvPr/>
        </p:nvSpPr>
        <p:spPr bwMode="auto">
          <a:xfrm>
            <a:off x="7812088" y="1484313"/>
            <a:ext cx="0" cy="3889375"/>
          </a:xfrm>
          <a:prstGeom prst="line">
            <a:avLst/>
          </a:prstGeom>
          <a:noFill/>
          <a:ln w="28575">
            <a:solidFill>
              <a:srgbClr val="008000"/>
            </a:solidFill>
            <a:prstDash val="dash"/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26650" name="Text Box 100"/>
          <p:cNvSpPr txBox="1">
            <a:spLocks noChangeArrowheads="1"/>
          </p:cNvSpPr>
          <p:nvPr/>
        </p:nvSpPr>
        <p:spPr bwMode="auto">
          <a:xfrm rot="-5400000">
            <a:off x="6600826" y="3200400"/>
            <a:ext cx="27622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Completion on Week 32</a:t>
            </a:r>
            <a:endParaRPr lang="en-US" sz="1800"/>
          </a:p>
        </p:txBody>
      </p:sp>
      <p:sp>
        <p:nvSpPr>
          <p:cNvPr id="101" name="Rectangle 100"/>
          <p:cNvSpPr/>
          <p:nvPr/>
        </p:nvSpPr>
        <p:spPr>
          <a:xfrm>
            <a:off x="5143504" y="6000768"/>
            <a:ext cx="40004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200" b="0" dirty="0" smtClean="0"/>
              <a:t>Ref: Cooke B and Williams P (2009)</a:t>
            </a:r>
            <a:r>
              <a:rPr lang="en-IE" sz="1200" b="0" i="1" dirty="0" smtClean="0"/>
              <a:t> Construction Planning, Programming &amp; Control, Third Edition,</a:t>
            </a:r>
            <a:r>
              <a:rPr lang="en-IE" sz="1200" b="0" dirty="0" smtClean="0"/>
              <a:t> Wiley-Blackwell Publishing, ISBN 978-1-4051-8380-2</a:t>
            </a:r>
            <a:endParaRPr lang="en-IE" sz="12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4000" smtClean="0"/>
              <a:t>What else can we determine?</a:t>
            </a:r>
            <a:endParaRPr lang="en-US" sz="400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0" y="981075"/>
            <a:ext cx="4038600" cy="2160588"/>
          </a:xfrm>
        </p:spPr>
        <p:txBody>
          <a:bodyPr/>
          <a:lstStyle/>
          <a:p>
            <a:pPr eaLnBrk="1" hangingPunct="1"/>
            <a:r>
              <a:rPr lang="en-IE" sz="2800" smtClean="0"/>
              <a:t>We have determined that completion of unit 10 should occur at the end of week 32</a:t>
            </a:r>
            <a:endParaRPr lang="en-US" sz="2800" smtClean="0"/>
          </a:p>
        </p:txBody>
      </p:sp>
      <p:pic>
        <p:nvPicPr>
          <p:cNvPr id="2765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79388" y="908050"/>
            <a:ext cx="4038600" cy="2266950"/>
          </a:xfrm>
          <a:noFill/>
        </p:spPr>
      </p:pic>
      <p:sp>
        <p:nvSpPr>
          <p:cNvPr id="27653" name="Rectangle 6"/>
          <p:cNvSpPr>
            <a:spLocks noChangeArrowheads="1"/>
          </p:cNvSpPr>
          <p:nvPr/>
        </p:nvSpPr>
        <p:spPr bwMode="auto">
          <a:xfrm>
            <a:off x="179388" y="3213100"/>
            <a:ext cx="8964612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We also have start and end times for all of the activities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Foundations – start week 0: finish week 11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External Walls – start week 3: finish week 19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Roof – start week 11: finish week 21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Internal Finish - start week 13: finish week 29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External Works - start week 21: finish week 32</a:t>
            </a:r>
            <a:endParaRPr 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633413"/>
          </a:xfrm>
        </p:spPr>
        <p:txBody>
          <a:bodyPr/>
          <a:lstStyle/>
          <a:p>
            <a:pPr eaLnBrk="1" hangingPunct="1"/>
            <a:r>
              <a:rPr lang="en-IE" sz="4000" smtClean="0"/>
              <a:t>What else can we determine?</a:t>
            </a:r>
            <a:endParaRPr lang="en-US" sz="4000" smtClean="0"/>
          </a:p>
        </p:txBody>
      </p:sp>
      <p:pic>
        <p:nvPicPr>
          <p:cNvPr id="28675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657225"/>
            <a:ext cx="6985000" cy="3921125"/>
          </a:xfrm>
          <a:noFill/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79388" y="4581525"/>
            <a:ext cx="896461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We can also pin-point progress at any point in time: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For instance at week 15 all foundations should be complete; the last of the external walls should be starting, the roof should be complete on Unit 4, and internal finishes should be 50% complete on Unit 1 and 25% complete on Unit 2</a:t>
            </a:r>
            <a:endParaRPr lang="en-US" b="0"/>
          </a:p>
        </p:txBody>
      </p:sp>
      <p:sp>
        <p:nvSpPr>
          <p:cNvPr id="28677" name="Line 7"/>
          <p:cNvSpPr>
            <a:spLocks noChangeShapeType="1"/>
          </p:cNvSpPr>
          <p:nvPr/>
        </p:nvSpPr>
        <p:spPr bwMode="auto">
          <a:xfrm flipV="1">
            <a:off x="3995738" y="549275"/>
            <a:ext cx="0" cy="352742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Basic Project Scheduling</a:t>
            </a:r>
            <a:br>
              <a:rPr lang="en-US" sz="4000" dirty="0" smtClean="0"/>
            </a:br>
            <a:r>
              <a:rPr lang="en-US" sz="4000" dirty="0" smtClean="0"/>
              <a:t>Line of Balance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IE" b="1" smtClean="0"/>
              <a:t>Project Management</a:t>
            </a:r>
          </a:p>
          <a:p>
            <a:pPr eaLnBrk="1" hangingPunct="1"/>
            <a:r>
              <a:rPr lang="en-IE" b="1" smtClean="0"/>
              <a:t>Year 4</a:t>
            </a:r>
          </a:p>
          <a:p>
            <a:pPr eaLnBrk="1" hangingPunct="1"/>
            <a:endParaRPr lang="en-US" smtClean="0"/>
          </a:p>
        </p:txBody>
      </p:sp>
      <p:sp>
        <p:nvSpPr>
          <p:cNvPr id="4" name="Rectangle 3"/>
          <p:cNvSpPr/>
          <p:nvPr/>
        </p:nvSpPr>
        <p:spPr>
          <a:xfrm>
            <a:off x="1928794" y="5214950"/>
            <a:ext cx="6215074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1800" b="0" dirty="0" smtClean="0"/>
              <a:t>Ref: Cooke B and Williams P (2009)</a:t>
            </a:r>
            <a:r>
              <a:rPr lang="en-IE" sz="1800" b="0" i="1" dirty="0" smtClean="0"/>
              <a:t> Construction Planning, Programming &amp; Control, Third Edition,</a:t>
            </a:r>
            <a:r>
              <a:rPr lang="en-IE" sz="1800" b="0" dirty="0" smtClean="0"/>
              <a:t> Wiley-Blackwell Publishing, ISBN 978-1-4051-8380-2</a:t>
            </a:r>
            <a:endParaRPr lang="en-IE" sz="1800" b="0" dirty="0"/>
          </a:p>
        </p:txBody>
      </p:sp>
      <p:pic>
        <p:nvPicPr>
          <p:cNvPr id="31746" name="Picture 2" descr="http://www.coverbrowser.com/image/programming-books/445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574706"/>
            <a:ext cx="1357322" cy="19261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633413"/>
          </a:xfrm>
        </p:spPr>
        <p:txBody>
          <a:bodyPr/>
          <a:lstStyle/>
          <a:p>
            <a:pPr eaLnBrk="1" hangingPunct="1"/>
            <a:r>
              <a:rPr lang="en-IE" sz="4000" smtClean="0"/>
              <a:t>What else can we determine?</a:t>
            </a:r>
            <a:endParaRPr lang="en-US" sz="4000" smtClean="0"/>
          </a:p>
        </p:txBody>
      </p:sp>
      <p:pic>
        <p:nvPicPr>
          <p:cNvPr id="296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55650" y="657225"/>
            <a:ext cx="6985000" cy="3921125"/>
          </a:xfrm>
          <a:noFill/>
        </p:spPr>
      </p:pic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179388" y="4581525"/>
            <a:ext cx="896461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We can also examine the schedule on a particular unit:</a:t>
            </a:r>
          </a:p>
          <a:p>
            <a:pPr marL="342900" indent="-342900" algn="l">
              <a:lnSpc>
                <a:spcPct val="100000"/>
              </a:lnSpc>
              <a:buFontTx/>
              <a:buNone/>
            </a:pPr>
            <a:r>
              <a:rPr lang="en-IE" sz="2400" b="0"/>
              <a:t>	Unit 6 should commence on week 5 and be complete by week 28; the roof should be complete by week 17, and any decisions in relation to paint colour etc. must be made by the purchaser before week 19</a:t>
            </a:r>
            <a:endParaRPr lang="en-US" b="0"/>
          </a:p>
        </p:txBody>
      </p:sp>
      <p:sp>
        <p:nvSpPr>
          <p:cNvPr id="29701" name="Line 5"/>
          <p:cNvSpPr>
            <a:spLocks noChangeShapeType="1"/>
          </p:cNvSpPr>
          <p:nvPr/>
        </p:nvSpPr>
        <p:spPr bwMode="auto">
          <a:xfrm flipH="1" flipV="1">
            <a:off x="1258888" y="2276475"/>
            <a:ext cx="5976937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81075"/>
            <a:ext cx="8401080" cy="5688013"/>
          </a:xfrm>
        </p:spPr>
        <p:txBody>
          <a:bodyPr/>
          <a:lstStyle/>
          <a:p>
            <a:r>
              <a:rPr lang="en-IE" dirty="0" smtClean="0"/>
              <a:t>The solutions presented use a graphical method</a:t>
            </a:r>
          </a:p>
          <a:p>
            <a:r>
              <a:rPr lang="en-IE" dirty="0" smtClean="0"/>
              <a:t>Line of balance can also be solved using a mathematical method or algorithm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539820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Construct the Table as shown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7" y="5357826"/>
            <a:ext cx="850112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Calculate the slope of each balance line using the equation </a:t>
            </a:r>
            <a:endParaRPr lang="en-IE" dirty="0"/>
          </a:p>
        </p:txBody>
      </p:sp>
      <p:graphicFrame>
        <p:nvGraphicFramePr>
          <p:cNvPr id="63491" name="Object 97"/>
          <p:cNvGraphicFramePr>
            <a:graphicFrameLocks noChangeAspect="1"/>
          </p:cNvGraphicFramePr>
          <p:nvPr/>
        </p:nvGraphicFramePr>
        <p:xfrm>
          <a:off x="3319463" y="5857875"/>
          <a:ext cx="3675062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3" name="Equation" r:id="rId4" imgW="2247840" imgH="419040" progId="Equation.3">
                  <p:embed/>
                </p:oleObj>
              </mc:Choice>
              <mc:Fallback>
                <p:oleObj name="Equation" r:id="rId4" imgW="2247840" imgH="419040" progId="Equation.3">
                  <p:embed/>
                  <p:pic>
                    <p:nvPicPr>
                      <p:cNvPr id="0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463" y="5857875"/>
                        <a:ext cx="3675062" cy="684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7" y="5357826"/>
            <a:ext cx="7643866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sz="2400" dirty="0" smtClean="0"/>
              <a:t>Compare the slopes</a:t>
            </a:r>
          </a:p>
          <a:p>
            <a:pPr algn="l">
              <a:buNone/>
            </a:pPr>
            <a:r>
              <a:rPr lang="en-IE" sz="2400" b="0" dirty="0" smtClean="0"/>
              <a:t>In this case 1.33 is larger than 1.00, therefore the slope goes to the bottom of the graph</a:t>
            </a:r>
            <a:endParaRPr lang="en-IE" sz="2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7572427" cy="134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An easy way to remember is:</a:t>
            </a:r>
          </a:p>
          <a:p>
            <a:pPr algn="l">
              <a:buNone/>
            </a:pPr>
            <a:r>
              <a:rPr lang="en-IE" b="0" dirty="0" smtClean="0"/>
              <a:t>‘the buffer goes to the location of the larger of the two numbers being compared’</a:t>
            </a:r>
            <a:endParaRPr lang="en-IE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753443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In this case the larger number is on the top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5078634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So the buffer goes to the top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194155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And so on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230063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And so on…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Line of Balance</a:t>
            </a:r>
            <a:endParaRPr lang="en-GB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513"/>
            <a:ext cx="8229600" cy="5616575"/>
          </a:xfrm>
        </p:spPr>
        <p:txBody>
          <a:bodyPr/>
          <a:lstStyle/>
          <a:p>
            <a:pPr eaLnBrk="1" hangingPunct="1"/>
            <a:r>
              <a:rPr lang="en-IE" sz="2400" smtClean="0"/>
              <a:t>Consider the construction sequence  below</a:t>
            </a:r>
          </a:p>
          <a:p>
            <a:pPr eaLnBrk="1" hangingPunct="1"/>
            <a:endParaRPr lang="en-IE" sz="2800" smtClean="0"/>
          </a:p>
          <a:p>
            <a:pPr eaLnBrk="1" hangingPunct="1"/>
            <a:endParaRPr lang="en-IE" sz="2800" smtClean="0"/>
          </a:p>
          <a:p>
            <a:pPr eaLnBrk="1" hangingPunct="1"/>
            <a:endParaRPr lang="en-IE" sz="2800" smtClean="0"/>
          </a:p>
          <a:p>
            <a:pPr eaLnBrk="1" hangingPunct="1"/>
            <a:endParaRPr lang="en-IE" sz="2400" smtClean="0"/>
          </a:p>
          <a:p>
            <a:pPr eaLnBrk="1" hangingPunct="1"/>
            <a:r>
              <a:rPr lang="en-IE" sz="2400" smtClean="0"/>
              <a:t>Suppose this process is repeated over 8 similar or identical units (for instance houses)</a:t>
            </a:r>
          </a:p>
          <a:p>
            <a:pPr eaLnBrk="1" hangingPunct="1"/>
            <a:r>
              <a:rPr lang="en-IE" sz="2400" smtClean="0"/>
              <a:t>Clearly it would be inefficient to have 8 versions of the construction sequence, all with their own EST’s, LST’s, etc.</a:t>
            </a:r>
          </a:p>
          <a:p>
            <a:pPr eaLnBrk="1" hangingPunct="1"/>
            <a:r>
              <a:rPr lang="en-IE" sz="2400" smtClean="0"/>
              <a:t>For these types of project, ‘Line of Balance’ is selected.</a:t>
            </a:r>
          </a:p>
          <a:p>
            <a:pPr eaLnBrk="1" hangingPunct="1"/>
            <a:r>
              <a:rPr lang="en-IE" sz="2400" smtClean="0"/>
              <a:t>LOB does not replace network logic; it supplements it</a:t>
            </a:r>
            <a:endParaRPr lang="en-US" sz="2400" smtClean="0"/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763713" y="2205038"/>
            <a:ext cx="12954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IE" sz="1200"/>
              <a:t>A</a:t>
            </a:r>
            <a:endParaRPr lang="en-GB" sz="1200"/>
          </a:p>
        </p:txBody>
      </p:sp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627313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22" name="Text Box 6"/>
          <p:cNvSpPr txBox="1">
            <a:spLocks noChangeArrowheads="1"/>
          </p:cNvSpPr>
          <p:nvPr/>
        </p:nvSpPr>
        <p:spPr bwMode="auto">
          <a:xfrm>
            <a:off x="1763713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2627313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195513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1763713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2195513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GB" sz="1200"/>
              <a:t>1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3636963" y="2205038"/>
            <a:ext cx="12954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IE" sz="1200"/>
              <a:t>B</a:t>
            </a:r>
            <a:endParaRPr lang="en-GB" sz="1200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500563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636963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4500563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4068763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636963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3" name="Text Box 17"/>
          <p:cNvSpPr txBox="1">
            <a:spLocks noChangeArrowheads="1"/>
          </p:cNvSpPr>
          <p:nvPr/>
        </p:nvSpPr>
        <p:spPr bwMode="auto">
          <a:xfrm>
            <a:off x="4068763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IE" sz="1200"/>
              <a:t>2</a:t>
            </a:r>
            <a:endParaRPr lang="en-GB" sz="1200"/>
          </a:p>
        </p:txBody>
      </p: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5508625" y="2205038"/>
            <a:ext cx="12954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IE" sz="1200"/>
              <a:t>C</a:t>
            </a:r>
            <a:endParaRPr lang="en-GB" sz="1200"/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6372225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6" name="Text Box 20"/>
          <p:cNvSpPr txBox="1">
            <a:spLocks noChangeArrowheads="1"/>
          </p:cNvSpPr>
          <p:nvPr/>
        </p:nvSpPr>
        <p:spPr bwMode="auto">
          <a:xfrm>
            <a:off x="5508625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6372225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5940425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5508625" y="2492375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endParaRPr lang="en-GB" sz="1200"/>
          </a:p>
        </p:txBody>
      </p:sp>
      <p:sp>
        <p:nvSpPr>
          <p:cNvPr id="9240" name="Text Box 24"/>
          <p:cNvSpPr txBox="1">
            <a:spLocks noChangeArrowheads="1"/>
          </p:cNvSpPr>
          <p:nvPr/>
        </p:nvSpPr>
        <p:spPr bwMode="auto">
          <a:xfrm>
            <a:off x="5940425" y="1916113"/>
            <a:ext cx="431800" cy="28257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None/>
            </a:pPr>
            <a:r>
              <a:rPr lang="en-GB" sz="1200"/>
              <a:t>1</a:t>
            </a:r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>
            <a:off x="3059113" y="2349500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9242" name="Line 27"/>
          <p:cNvSpPr>
            <a:spLocks noChangeShapeType="1"/>
          </p:cNvSpPr>
          <p:nvPr/>
        </p:nvSpPr>
        <p:spPr bwMode="auto">
          <a:xfrm>
            <a:off x="4932363" y="2349500"/>
            <a:ext cx="5762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143512"/>
            <a:ext cx="703590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Add in the total activity durations using </a:t>
            </a:r>
            <a:endParaRPr lang="en-IE" dirty="0"/>
          </a:p>
        </p:txBody>
      </p:sp>
      <p:graphicFrame>
        <p:nvGraphicFramePr>
          <p:cNvPr id="71683" name="Object 80"/>
          <p:cNvGraphicFramePr>
            <a:graphicFrameLocks noChangeAspect="1"/>
          </p:cNvGraphicFramePr>
          <p:nvPr/>
        </p:nvGraphicFramePr>
        <p:xfrm>
          <a:off x="3333750" y="5611813"/>
          <a:ext cx="33766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Equation" r:id="rId4" imgW="1358640" imgH="419040" progId="Equation.3">
                  <p:embed/>
                </p:oleObj>
              </mc:Choice>
              <mc:Fallback>
                <p:oleObj name="Equation" r:id="rId4" imgW="1358640" imgH="41904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3750" y="5611813"/>
                        <a:ext cx="3376613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143512"/>
            <a:ext cx="368081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This is the same as: </a:t>
            </a:r>
            <a:endParaRPr lang="en-IE" dirty="0"/>
          </a:p>
        </p:txBody>
      </p:sp>
      <p:graphicFrame>
        <p:nvGraphicFramePr>
          <p:cNvPr id="71683" name="Object 80"/>
          <p:cNvGraphicFramePr>
            <a:graphicFrameLocks noChangeAspect="1"/>
          </p:cNvGraphicFramePr>
          <p:nvPr/>
        </p:nvGraphicFramePr>
        <p:xfrm>
          <a:off x="3428992" y="5643578"/>
          <a:ext cx="29654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44" name="Equation" r:id="rId4" imgW="1193760" imgH="203040" progId="Equation.3">
                  <p:embed/>
                </p:oleObj>
              </mc:Choice>
              <mc:Fallback>
                <p:oleObj name="Equation" r:id="rId4" imgW="1193760" imgH="20304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992" y="5643578"/>
                        <a:ext cx="2965450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3980577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Now insert the buffers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7" y="5357826"/>
            <a:ext cx="742955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Foundations start at time 0.00 and finishes 2 days later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7" y="5357826"/>
            <a:ext cx="778674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Foundations on Unit 10 will start 9 days after the start of Unit 1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7792518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Foundations on Unit 1 will finish 2 days later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871540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We have already determined that the buffer between ‘Foundations’ and ‘External Walls’ goes to the bottom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871540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Therefore ‘External Walls’ will commence one day after the finish of ‘Foundations’ on Unit 1; which is Day 3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7" y="5357826"/>
            <a:ext cx="842968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IE" dirty="0" smtClean="0"/>
              <a:t>‘External Walls’ will take 4 days.  As this commenced on Day 3, it will be finished 4 days later on Day 7 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70182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Unit 10 will start 12 days later on Day 15</a:t>
            </a:r>
          </a:p>
          <a:p>
            <a:pPr algn="l">
              <a:buNone/>
            </a:pPr>
            <a:r>
              <a:rPr lang="en-IE" dirty="0" smtClean="0"/>
              <a:t>And will finish on Day 19 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0243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0268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69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0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1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2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3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4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5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6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7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8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79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0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1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2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3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4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5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6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7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8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89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0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1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2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3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4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5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6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7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8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299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0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1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2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3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4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5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6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7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8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09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0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1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2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3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4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5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6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7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8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19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20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21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0322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627771" name="Line 59"/>
          <p:cNvSpPr>
            <a:spLocks noChangeShapeType="1"/>
          </p:cNvSpPr>
          <p:nvPr/>
        </p:nvSpPr>
        <p:spPr bwMode="auto">
          <a:xfrm flipV="1">
            <a:off x="1258888" y="5373688"/>
            <a:ext cx="217487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0245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0246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0247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0248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0249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0250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0251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0252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pic>
        <p:nvPicPr>
          <p:cNvPr id="10253" name="Picture 7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0254" name="Text Box 77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0255" name="Text Box 78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0256" name="Text Box 79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0257" name="Text Box 80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0258" name="Text Box 81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0259" name="Text Box 82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0260" name="Text Box 83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0261" name="Text Box 84"/>
          <p:cNvSpPr txBox="1">
            <a:spLocks noChangeArrowheads="1"/>
          </p:cNvSpPr>
          <p:nvPr/>
        </p:nvSpPr>
        <p:spPr bwMode="auto">
          <a:xfrm>
            <a:off x="3779838" y="1125538"/>
            <a:ext cx="4752975" cy="3633787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First we construct a line </a:t>
            </a:r>
          </a:p>
          <a:p>
            <a:pPr marL="342900" indent="-342900" algn="l">
              <a:buFontTx/>
              <a:buNone/>
            </a:pPr>
            <a:r>
              <a:rPr lang="en-IE" sz="2400"/>
              <a:t>to represent activity A 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This line starts at Unit 1 and 1</a:t>
            </a:r>
          </a:p>
          <a:p>
            <a:pPr marL="342900" indent="-342900" algn="l">
              <a:buFontTx/>
              <a:buNone/>
            </a:pPr>
            <a:r>
              <a:rPr lang="en-IE" sz="2400"/>
              <a:t>week later goes through Unit 2,</a:t>
            </a:r>
          </a:p>
          <a:p>
            <a:pPr marL="342900" indent="-342900" algn="l">
              <a:buFontTx/>
              <a:buNone/>
            </a:pPr>
            <a:r>
              <a:rPr lang="en-IE" sz="2400"/>
              <a:t>then U3 etc.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This line represents the start of</a:t>
            </a:r>
          </a:p>
          <a:p>
            <a:pPr marL="342900" indent="-342900" algn="l">
              <a:buFontTx/>
              <a:buNone/>
            </a:pPr>
            <a:r>
              <a:rPr lang="en-IE" sz="2400"/>
              <a:t>activity A on each of the units</a:t>
            </a:r>
            <a:endParaRPr lang="en-US" sz="2400"/>
          </a:p>
        </p:txBody>
      </p:sp>
      <p:sp>
        <p:nvSpPr>
          <p:cNvPr id="627797" name="Line 85"/>
          <p:cNvSpPr>
            <a:spLocks noChangeShapeType="1"/>
          </p:cNvSpPr>
          <p:nvPr/>
        </p:nvSpPr>
        <p:spPr bwMode="auto">
          <a:xfrm flipV="1">
            <a:off x="1476375" y="4724400"/>
            <a:ext cx="217488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27798" name="Line 86"/>
          <p:cNvSpPr>
            <a:spLocks noChangeShapeType="1"/>
          </p:cNvSpPr>
          <p:nvPr/>
        </p:nvSpPr>
        <p:spPr bwMode="auto">
          <a:xfrm flipV="1">
            <a:off x="1692275" y="4076700"/>
            <a:ext cx="217488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27799" name="Line 87"/>
          <p:cNvSpPr>
            <a:spLocks noChangeShapeType="1"/>
          </p:cNvSpPr>
          <p:nvPr/>
        </p:nvSpPr>
        <p:spPr bwMode="auto">
          <a:xfrm flipV="1">
            <a:off x="1908175" y="3429000"/>
            <a:ext cx="217488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27800" name="Line 88"/>
          <p:cNvSpPr>
            <a:spLocks noChangeShapeType="1"/>
          </p:cNvSpPr>
          <p:nvPr/>
        </p:nvSpPr>
        <p:spPr bwMode="auto">
          <a:xfrm flipV="1">
            <a:off x="2124075" y="2781300"/>
            <a:ext cx="217488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27801" name="Line 89"/>
          <p:cNvSpPr>
            <a:spLocks noChangeShapeType="1"/>
          </p:cNvSpPr>
          <p:nvPr/>
        </p:nvSpPr>
        <p:spPr bwMode="auto">
          <a:xfrm flipV="1">
            <a:off x="2339975" y="2133600"/>
            <a:ext cx="217488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27802" name="Line 90"/>
          <p:cNvSpPr>
            <a:spLocks noChangeShapeType="1"/>
          </p:cNvSpPr>
          <p:nvPr/>
        </p:nvSpPr>
        <p:spPr bwMode="auto">
          <a:xfrm flipV="1">
            <a:off x="2555875" y="1484313"/>
            <a:ext cx="217488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71" grpId="0" animBg="1"/>
      <p:bldP spid="627797" grpId="0" animBg="1"/>
      <p:bldP spid="627798" grpId="0" animBg="1"/>
      <p:bldP spid="627799" grpId="0" animBg="1"/>
      <p:bldP spid="627800" grpId="0" animBg="1"/>
      <p:bldP spid="627801" grpId="0" animBg="1"/>
      <p:bldP spid="62780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8776762" cy="142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Next we have the roof. The buffer goes to the ‘top’</a:t>
            </a:r>
          </a:p>
          <a:p>
            <a:pPr algn="l">
              <a:buNone/>
            </a:pPr>
            <a:r>
              <a:rPr lang="en-IE" dirty="0" smtClean="0"/>
              <a:t>Therefore we start unit 10 on Day 20 and complete</a:t>
            </a:r>
          </a:p>
          <a:p>
            <a:pPr algn="l">
              <a:buNone/>
            </a:pPr>
            <a:r>
              <a:rPr lang="en-IE" dirty="0" smtClean="0"/>
              <a:t>1 days later on Day 21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5398209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Construct the Table as shown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84256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We can now work backwards to determine when</a:t>
            </a:r>
          </a:p>
          <a:p>
            <a:pPr algn="l">
              <a:buNone/>
            </a:pPr>
            <a:r>
              <a:rPr lang="en-IE" dirty="0" smtClean="0"/>
              <a:t>Unit 1 should start and finish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28596" y="5357826"/>
            <a:ext cx="543931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And the process continues on.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5357826"/>
            <a:ext cx="543931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And the process continues on.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5357826"/>
            <a:ext cx="543931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And the process continues on.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5357826"/>
            <a:ext cx="5439310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And the process continues on.</a:t>
            </a:r>
            <a:endParaRPr lang="en-I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Mathematical Method</a:t>
            </a:r>
            <a:endParaRPr lang="en-IE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775" y="1814513"/>
            <a:ext cx="8426450" cy="322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5357826"/>
            <a:ext cx="7558479" cy="142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en-IE" dirty="0" smtClean="0"/>
              <a:t>Once complete each of the 4 points of the</a:t>
            </a:r>
          </a:p>
          <a:p>
            <a:pPr algn="l">
              <a:buNone/>
            </a:pPr>
            <a:r>
              <a:rPr lang="en-IE" dirty="0" smtClean="0"/>
              <a:t>Balance Line have been determined, so the</a:t>
            </a:r>
          </a:p>
          <a:p>
            <a:pPr algn="l">
              <a:buNone/>
            </a:pPr>
            <a:r>
              <a:rPr lang="en-IE" dirty="0" smtClean="0"/>
              <a:t>diagram can be constructed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Further Reading</a:t>
            </a:r>
            <a:endParaRPr lang="en-IE" dirty="0"/>
          </a:p>
        </p:txBody>
      </p:sp>
      <p:pic>
        <p:nvPicPr>
          <p:cNvPr id="77826" name="Picture 2" descr="http://www.coverbrowser.com/image/programming-books/445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428736"/>
            <a:ext cx="2643206" cy="375083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786182" y="1500174"/>
            <a:ext cx="478634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IE" sz="2000" b="0" dirty="0" smtClean="0"/>
              <a:t>Cooke B. and Williams P. (2009)</a:t>
            </a:r>
            <a:r>
              <a:rPr lang="en-IE" sz="2000" b="0" i="1" dirty="0" smtClean="0"/>
              <a:t> Construction Planning, Programming &amp; Control, Third Edition,</a:t>
            </a:r>
            <a:r>
              <a:rPr lang="en-IE" sz="2000" b="0" dirty="0" smtClean="0"/>
              <a:t> Wiley-Blackwell Publishing, Chapter 9</a:t>
            </a:r>
          </a:p>
          <a:p>
            <a:pPr algn="l">
              <a:buNone/>
            </a:pPr>
            <a:endParaRPr lang="en-IE" sz="2000" b="0" dirty="0" smtClean="0"/>
          </a:p>
          <a:p>
            <a:pPr algn="l">
              <a:buNone/>
            </a:pPr>
            <a:r>
              <a:rPr lang="en-IE" sz="2000" b="0" dirty="0" smtClean="0"/>
              <a:t>ISBN 978-1-4051-8380-2</a:t>
            </a:r>
            <a:endParaRPr lang="en-IE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GB" sz="4000" smtClean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81075"/>
            <a:ext cx="8507413" cy="5688013"/>
          </a:xfrm>
        </p:spPr>
        <p:txBody>
          <a:bodyPr/>
          <a:lstStyle/>
          <a:p>
            <a:pPr eaLnBrk="1" hangingPunct="1"/>
            <a:r>
              <a:rPr lang="en-IE" sz="2400" b="1" smtClean="0"/>
              <a:t>Next Lectures</a:t>
            </a:r>
          </a:p>
          <a:p>
            <a:pPr lvl="1" eaLnBrk="1" hangingPunct="1"/>
            <a:r>
              <a:rPr lang="en-IE" sz="2000" b="1" smtClean="0"/>
              <a:t>Time Distance </a:t>
            </a:r>
          </a:p>
          <a:p>
            <a:pPr eaLnBrk="1" hangingPunct="1"/>
            <a:endParaRPr lang="en-IE" sz="2400" smtClean="0"/>
          </a:p>
          <a:p>
            <a:pPr eaLnBrk="1" hangingPunct="1"/>
            <a:r>
              <a:rPr lang="en-IE" sz="2400" smtClean="0"/>
              <a:t>Reading: ‘A Guide to the Project Management Body of Knowledge’ Chapters 5 &amp; 6</a:t>
            </a:r>
          </a:p>
        </p:txBody>
      </p:sp>
      <p:pic>
        <p:nvPicPr>
          <p:cNvPr id="5" name="Picture 4" descr="PMBOK 4th Edi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8992" y="3071810"/>
            <a:ext cx="2634987" cy="3636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1289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0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1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2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3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4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5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6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7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8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299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0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1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2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3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4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5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6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7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8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09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0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1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2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3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4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5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6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7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8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19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0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1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2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3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4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5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6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7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8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29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0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1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2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3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4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5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6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7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8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39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40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41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42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1343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1268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1269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1270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1271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1272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1273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1274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1275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1276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628804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28805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1279" name="Picture 7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1280" name="Text Box 71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1281" name="Text Box 72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1282" name="Text Box 73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1283" name="Text Box 74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1284" name="Text Box 75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1285" name="Text Box 76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1286" name="Text Box 77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1287" name="Text Box 78"/>
          <p:cNvSpPr txBox="1">
            <a:spLocks noChangeArrowheads="1"/>
          </p:cNvSpPr>
          <p:nvPr/>
        </p:nvSpPr>
        <p:spPr bwMode="auto">
          <a:xfrm>
            <a:off x="3779838" y="1125538"/>
            <a:ext cx="5364162" cy="3783012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We now have the start of each </a:t>
            </a:r>
          </a:p>
          <a:p>
            <a:pPr marL="342900" indent="-342900" algn="l">
              <a:buFontTx/>
              <a:buNone/>
            </a:pPr>
            <a:r>
              <a:rPr lang="en-IE" sz="2400"/>
              <a:t>activity on each unit.  </a:t>
            </a:r>
          </a:p>
          <a:p>
            <a:pPr marL="342900" indent="-342900" algn="l">
              <a:buFontTx/>
              <a:buNone/>
            </a:pPr>
            <a:r>
              <a:rPr lang="en-IE" sz="2400"/>
              <a:t>We now need to work out the finish</a:t>
            </a:r>
          </a:p>
          <a:p>
            <a:pPr marL="342900" indent="-342900" algn="l">
              <a:buFontTx/>
              <a:buNone/>
            </a:pPr>
            <a:r>
              <a:rPr lang="en-IE" sz="2400"/>
              <a:t>on each unit</a:t>
            </a:r>
          </a:p>
          <a:p>
            <a:pPr marL="342900" indent="-342900" algn="l">
              <a:buFontTx/>
              <a:buNone/>
            </a:pPr>
            <a:endParaRPr lang="en-IE" sz="900"/>
          </a:p>
          <a:p>
            <a:pPr marL="342900" indent="-342900" algn="l">
              <a:buFontTx/>
              <a:buNone/>
            </a:pPr>
            <a:r>
              <a:rPr lang="en-IE" sz="2400"/>
              <a:t>This is done by constructing a</a:t>
            </a:r>
          </a:p>
          <a:p>
            <a:pPr marL="342900" indent="-342900" algn="l">
              <a:buFontTx/>
              <a:buNone/>
            </a:pPr>
            <a:r>
              <a:rPr lang="en-IE" sz="2400"/>
              <a:t> parallel line 1 week after the start </a:t>
            </a:r>
          </a:p>
          <a:p>
            <a:pPr marL="342900" indent="-342900" algn="l">
              <a:buFontTx/>
              <a:buNone/>
            </a:pPr>
            <a:r>
              <a:rPr lang="en-IE" sz="2400"/>
              <a:t>(as the activity duration is 1 week)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Then ‘cap’ it off.</a:t>
            </a:r>
            <a:endParaRPr lang="en-US" sz="2400"/>
          </a:p>
        </p:txBody>
      </p:sp>
      <p:sp>
        <p:nvSpPr>
          <p:cNvPr id="11288" name="Text Box 85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804" grpId="0" animBg="1"/>
      <p:bldP spid="62880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2291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2327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28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29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0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1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2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3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4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5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6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7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8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39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0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1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2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3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4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5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6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7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8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49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0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1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2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3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4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5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6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7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8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59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0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1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2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3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4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5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6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7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8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69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0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1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2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3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4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5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6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7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8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79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80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2381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2292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2293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2294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2295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2296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2297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2298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2299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2300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2301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2302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2303" name="Picture 7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2304" name="Text Box 71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2305" name="Text Box 72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2306" name="Text Box 73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2307" name="Text Box 74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2308" name="Text Box 75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2309" name="Text Box 76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2310" name="Text Box 77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2311" name="Text Box 78"/>
          <p:cNvSpPr txBox="1">
            <a:spLocks noChangeArrowheads="1"/>
          </p:cNvSpPr>
          <p:nvPr/>
        </p:nvSpPr>
        <p:spPr bwMode="auto">
          <a:xfrm>
            <a:off x="3779838" y="1125538"/>
            <a:ext cx="5364162" cy="2428875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If we look at this again, we can see</a:t>
            </a:r>
          </a:p>
          <a:p>
            <a:pPr marL="342900" indent="-342900" algn="l">
              <a:buFontTx/>
              <a:buNone/>
            </a:pPr>
            <a:r>
              <a:rPr lang="en-IE" sz="2400"/>
              <a:t>where the worker assigned to </a:t>
            </a:r>
          </a:p>
          <a:p>
            <a:pPr marL="342900" indent="-342900" algn="l">
              <a:buFontTx/>
              <a:buNone/>
            </a:pPr>
            <a:r>
              <a:rPr lang="en-IE" sz="2400"/>
              <a:t>activity A is at any time.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They start at unit 1, and 1 week</a:t>
            </a:r>
          </a:p>
          <a:p>
            <a:pPr marL="342900" indent="-342900" algn="l">
              <a:buFontTx/>
              <a:buNone/>
            </a:pPr>
            <a:r>
              <a:rPr lang="en-IE" sz="2400"/>
              <a:t>later start on unit 2, unit 3 etc.</a:t>
            </a:r>
            <a:endParaRPr lang="en-US" sz="2400"/>
          </a:p>
        </p:txBody>
      </p:sp>
      <p:sp>
        <p:nvSpPr>
          <p:cNvPr id="629839" name="Line 79"/>
          <p:cNvSpPr>
            <a:spLocks noChangeShapeType="1"/>
          </p:cNvSpPr>
          <p:nvPr/>
        </p:nvSpPr>
        <p:spPr bwMode="auto">
          <a:xfrm>
            <a:off x="1258888" y="6021388"/>
            <a:ext cx="217487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0" name="Line 80"/>
          <p:cNvSpPr>
            <a:spLocks noChangeShapeType="1"/>
          </p:cNvSpPr>
          <p:nvPr/>
        </p:nvSpPr>
        <p:spPr bwMode="auto">
          <a:xfrm>
            <a:off x="1476375" y="5373688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1" name="Line 81"/>
          <p:cNvSpPr>
            <a:spLocks noChangeShapeType="1"/>
          </p:cNvSpPr>
          <p:nvPr/>
        </p:nvSpPr>
        <p:spPr bwMode="auto">
          <a:xfrm>
            <a:off x="1692275" y="4724400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2" name="Line 82"/>
          <p:cNvSpPr>
            <a:spLocks noChangeShapeType="1"/>
          </p:cNvSpPr>
          <p:nvPr/>
        </p:nvSpPr>
        <p:spPr bwMode="auto">
          <a:xfrm>
            <a:off x="1908175" y="4076700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3" name="Line 83"/>
          <p:cNvSpPr>
            <a:spLocks noChangeShapeType="1"/>
          </p:cNvSpPr>
          <p:nvPr/>
        </p:nvSpPr>
        <p:spPr bwMode="auto">
          <a:xfrm>
            <a:off x="2124075" y="3429000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4" name="Line 84"/>
          <p:cNvSpPr>
            <a:spLocks noChangeShapeType="1"/>
          </p:cNvSpPr>
          <p:nvPr/>
        </p:nvSpPr>
        <p:spPr bwMode="auto">
          <a:xfrm>
            <a:off x="2339975" y="2781300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5" name="Line 85"/>
          <p:cNvSpPr>
            <a:spLocks noChangeShapeType="1"/>
          </p:cNvSpPr>
          <p:nvPr/>
        </p:nvSpPr>
        <p:spPr bwMode="auto">
          <a:xfrm>
            <a:off x="2555875" y="2133600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6" name="Line 86"/>
          <p:cNvSpPr>
            <a:spLocks noChangeShapeType="1"/>
          </p:cNvSpPr>
          <p:nvPr/>
        </p:nvSpPr>
        <p:spPr bwMode="auto">
          <a:xfrm>
            <a:off x="2771775" y="1484313"/>
            <a:ext cx="217488" cy="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7" name="Line 87"/>
          <p:cNvSpPr>
            <a:spLocks noChangeShapeType="1"/>
          </p:cNvSpPr>
          <p:nvPr/>
        </p:nvSpPr>
        <p:spPr bwMode="auto">
          <a:xfrm flipV="1">
            <a:off x="1476375" y="5373688"/>
            <a:ext cx="1588" cy="649287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8" name="Line 88"/>
          <p:cNvSpPr>
            <a:spLocks noChangeShapeType="1"/>
          </p:cNvSpPr>
          <p:nvPr/>
        </p:nvSpPr>
        <p:spPr bwMode="auto">
          <a:xfrm flipV="1">
            <a:off x="1692275" y="4724400"/>
            <a:ext cx="1588" cy="6492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49" name="Line 89"/>
          <p:cNvSpPr>
            <a:spLocks noChangeShapeType="1"/>
          </p:cNvSpPr>
          <p:nvPr/>
        </p:nvSpPr>
        <p:spPr bwMode="auto">
          <a:xfrm flipV="1">
            <a:off x="1908175" y="4076700"/>
            <a:ext cx="1588" cy="6492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50" name="Line 90"/>
          <p:cNvSpPr>
            <a:spLocks noChangeShapeType="1"/>
          </p:cNvSpPr>
          <p:nvPr/>
        </p:nvSpPr>
        <p:spPr bwMode="auto">
          <a:xfrm flipV="1">
            <a:off x="2124075" y="3429000"/>
            <a:ext cx="1588" cy="6492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51" name="Line 91"/>
          <p:cNvSpPr>
            <a:spLocks noChangeShapeType="1"/>
          </p:cNvSpPr>
          <p:nvPr/>
        </p:nvSpPr>
        <p:spPr bwMode="auto">
          <a:xfrm flipV="1">
            <a:off x="2339975" y="2781300"/>
            <a:ext cx="1588" cy="6492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52" name="Line 92"/>
          <p:cNvSpPr>
            <a:spLocks noChangeShapeType="1"/>
          </p:cNvSpPr>
          <p:nvPr/>
        </p:nvSpPr>
        <p:spPr bwMode="auto">
          <a:xfrm flipV="1">
            <a:off x="2555875" y="2133600"/>
            <a:ext cx="1588" cy="649288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  <p:sp>
        <p:nvSpPr>
          <p:cNvPr id="629854" name="Line 94"/>
          <p:cNvSpPr>
            <a:spLocks noChangeShapeType="1"/>
          </p:cNvSpPr>
          <p:nvPr/>
        </p:nvSpPr>
        <p:spPr bwMode="auto">
          <a:xfrm flipV="1">
            <a:off x="2771775" y="1484313"/>
            <a:ext cx="1588" cy="649287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 type="stealth" w="med" len="med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9839" grpId="0" animBg="1"/>
      <p:bldP spid="629840" grpId="0" animBg="1"/>
      <p:bldP spid="629841" grpId="0" animBg="1"/>
      <p:bldP spid="629842" grpId="0" animBg="1"/>
      <p:bldP spid="629843" grpId="0" animBg="1"/>
      <p:bldP spid="629844" grpId="0" animBg="1"/>
      <p:bldP spid="629845" grpId="0" animBg="1"/>
      <p:bldP spid="629846" grpId="0" animBg="1"/>
      <p:bldP spid="629847" grpId="0" animBg="1"/>
      <p:bldP spid="629848" grpId="0" animBg="1"/>
      <p:bldP spid="629849" grpId="0" animBg="1"/>
      <p:bldP spid="629850" grpId="0" animBg="1"/>
      <p:bldP spid="629851" grpId="0" animBg="1"/>
      <p:bldP spid="629852" grpId="0" animBg="1"/>
      <p:bldP spid="6298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3340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1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2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3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4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5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6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7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8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49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0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1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2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3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4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5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6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7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8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59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0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1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2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3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4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5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6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7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8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69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0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1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2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3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4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5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6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7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8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79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0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1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2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3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4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5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6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7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8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89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90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91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92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93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3394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3316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3317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3318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3319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3320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3321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3322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3323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3324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3325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3326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3327" name="Picture 7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3328" name="Text Box 71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3329" name="Text Box 72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3330" name="Text Box 73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3331" name="Text Box 74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3332" name="Text Box 75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3333" name="Text Box 76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3334" name="Text Box 77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3335" name="Text Box 78"/>
          <p:cNvSpPr txBox="1">
            <a:spLocks noChangeArrowheads="1"/>
          </p:cNvSpPr>
          <p:nvPr/>
        </p:nvSpPr>
        <p:spPr bwMode="auto">
          <a:xfrm>
            <a:off x="3779838" y="1125538"/>
            <a:ext cx="5364162" cy="2830512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Next we need to consider activity B</a:t>
            </a:r>
          </a:p>
          <a:p>
            <a:pPr marL="342900" indent="-342900" algn="l">
              <a:buFontTx/>
              <a:buNone/>
            </a:pPr>
            <a:r>
              <a:rPr lang="en-IE" sz="2400"/>
              <a:t>We assume that the resources are</a:t>
            </a:r>
          </a:p>
          <a:p>
            <a:pPr marL="342900" indent="-342900" algn="l">
              <a:buFontTx/>
              <a:buNone/>
            </a:pPr>
            <a:r>
              <a:rPr lang="en-IE" sz="2400"/>
              <a:t>Different from those assigned to </a:t>
            </a:r>
          </a:p>
          <a:p>
            <a:pPr marL="342900" indent="-342900" algn="l">
              <a:buFontTx/>
              <a:buNone/>
            </a:pPr>
            <a:r>
              <a:rPr lang="en-IE" sz="2400"/>
              <a:t>Activity A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However we do allow a ‘buffer’ of</a:t>
            </a:r>
          </a:p>
          <a:p>
            <a:pPr marL="342900" indent="-342900" algn="l">
              <a:buFontTx/>
              <a:buNone/>
            </a:pPr>
            <a:r>
              <a:rPr lang="en-IE" sz="2400"/>
              <a:t>One week between the activities.</a:t>
            </a:r>
            <a:endParaRPr lang="en-US" sz="2400"/>
          </a:p>
        </p:txBody>
      </p:sp>
      <p:sp>
        <p:nvSpPr>
          <p:cNvPr id="13336" name="Text Box 79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630865" name="Line 81"/>
          <p:cNvSpPr>
            <a:spLocks noChangeShapeType="1"/>
          </p:cNvSpPr>
          <p:nvPr/>
        </p:nvSpPr>
        <p:spPr bwMode="auto">
          <a:xfrm flipV="1">
            <a:off x="1692275" y="5373688"/>
            <a:ext cx="43180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30866" name="Line 82"/>
          <p:cNvSpPr>
            <a:spLocks noChangeShapeType="1"/>
          </p:cNvSpPr>
          <p:nvPr/>
        </p:nvSpPr>
        <p:spPr bwMode="auto">
          <a:xfrm flipV="1">
            <a:off x="2124075" y="4724400"/>
            <a:ext cx="43180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630867" name="Line 83"/>
          <p:cNvSpPr>
            <a:spLocks noChangeShapeType="1"/>
          </p:cNvSpPr>
          <p:nvPr/>
        </p:nvSpPr>
        <p:spPr bwMode="auto">
          <a:xfrm flipV="1">
            <a:off x="2555875" y="4076700"/>
            <a:ext cx="431800" cy="647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865" grpId="0" animBg="1"/>
      <p:bldP spid="630866" grpId="0" animBg="1"/>
      <p:bldP spid="6308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203575" y="0"/>
            <a:ext cx="5483225" cy="908050"/>
          </a:xfrm>
        </p:spPr>
        <p:txBody>
          <a:bodyPr/>
          <a:lstStyle/>
          <a:p>
            <a:pPr eaLnBrk="1" hangingPunct="1"/>
            <a:r>
              <a:rPr lang="en-IE" sz="4000" smtClean="0"/>
              <a:t>Line of Balance</a:t>
            </a:r>
            <a:endParaRPr lang="en-US" sz="4000" smtClean="0"/>
          </a:p>
        </p:txBody>
      </p:sp>
      <p:grpSp>
        <p:nvGrpSpPr>
          <p:cNvPr id="14339" name="Group 3"/>
          <p:cNvGrpSpPr>
            <a:grpSpLocks/>
          </p:cNvGrpSpPr>
          <p:nvPr/>
        </p:nvGrpSpPr>
        <p:grpSpPr bwMode="auto">
          <a:xfrm>
            <a:off x="1042988" y="836613"/>
            <a:ext cx="6985000" cy="5329237"/>
            <a:chOff x="839" y="527"/>
            <a:chExt cx="4400" cy="3357"/>
          </a:xfrm>
        </p:grpSpPr>
        <p:sp>
          <p:nvSpPr>
            <p:cNvPr id="14365" name="Line 4"/>
            <p:cNvSpPr>
              <a:spLocks noChangeShapeType="1"/>
            </p:cNvSpPr>
            <p:nvPr/>
          </p:nvSpPr>
          <p:spPr bwMode="auto">
            <a:xfrm>
              <a:off x="975" y="527"/>
              <a:ext cx="0" cy="335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66" name="Line 5"/>
            <p:cNvSpPr>
              <a:spLocks noChangeShapeType="1"/>
            </p:cNvSpPr>
            <p:nvPr/>
          </p:nvSpPr>
          <p:spPr bwMode="auto">
            <a:xfrm>
              <a:off x="839" y="3793"/>
              <a:ext cx="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67" name="Line 6"/>
            <p:cNvSpPr>
              <a:spLocks noChangeShapeType="1"/>
            </p:cNvSpPr>
            <p:nvPr/>
          </p:nvSpPr>
          <p:spPr bwMode="auto">
            <a:xfrm>
              <a:off x="111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68" name="Line 7"/>
            <p:cNvSpPr>
              <a:spLocks noChangeShapeType="1"/>
            </p:cNvSpPr>
            <p:nvPr/>
          </p:nvSpPr>
          <p:spPr bwMode="auto">
            <a:xfrm>
              <a:off x="124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69" name="Line 8"/>
            <p:cNvSpPr>
              <a:spLocks noChangeShapeType="1"/>
            </p:cNvSpPr>
            <p:nvPr/>
          </p:nvSpPr>
          <p:spPr bwMode="auto">
            <a:xfrm>
              <a:off x="138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0" name="Line 9"/>
            <p:cNvSpPr>
              <a:spLocks noChangeShapeType="1"/>
            </p:cNvSpPr>
            <p:nvPr/>
          </p:nvSpPr>
          <p:spPr bwMode="auto">
            <a:xfrm>
              <a:off x="151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1" name="Line 10"/>
            <p:cNvSpPr>
              <a:spLocks noChangeShapeType="1"/>
            </p:cNvSpPr>
            <p:nvPr/>
          </p:nvSpPr>
          <p:spPr bwMode="auto">
            <a:xfrm>
              <a:off x="165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2" name="Line 11"/>
            <p:cNvSpPr>
              <a:spLocks noChangeShapeType="1"/>
            </p:cNvSpPr>
            <p:nvPr/>
          </p:nvSpPr>
          <p:spPr bwMode="auto">
            <a:xfrm>
              <a:off x="179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3" name="Line 12"/>
            <p:cNvSpPr>
              <a:spLocks noChangeShapeType="1"/>
            </p:cNvSpPr>
            <p:nvPr/>
          </p:nvSpPr>
          <p:spPr bwMode="auto">
            <a:xfrm>
              <a:off x="192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4" name="Line 13"/>
            <p:cNvSpPr>
              <a:spLocks noChangeShapeType="1"/>
            </p:cNvSpPr>
            <p:nvPr/>
          </p:nvSpPr>
          <p:spPr bwMode="auto">
            <a:xfrm>
              <a:off x="206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5" name="Line 14"/>
            <p:cNvSpPr>
              <a:spLocks noChangeShapeType="1"/>
            </p:cNvSpPr>
            <p:nvPr/>
          </p:nvSpPr>
          <p:spPr bwMode="auto">
            <a:xfrm>
              <a:off x="220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6" name="Line 15"/>
            <p:cNvSpPr>
              <a:spLocks noChangeShapeType="1"/>
            </p:cNvSpPr>
            <p:nvPr/>
          </p:nvSpPr>
          <p:spPr bwMode="auto">
            <a:xfrm>
              <a:off x="2336" y="619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7" name="Line 16"/>
            <p:cNvSpPr>
              <a:spLocks noChangeShapeType="1"/>
            </p:cNvSpPr>
            <p:nvPr/>
          </p:nvSpPr>
          <p:spPr bwMode="auto">
            <a:xfrm>
              <a:off x="247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8" name="Line 17"/>
            <p:cNvSpPr>
              <a:spLocks noChangeShapeType="1"/>
            </p:cNvSpPr>
            <p:nvPr/>
          </p:nvSpPr>
          <p:spPr bwMode="auto">
            <a:xfrm>
              <a:off x="260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79" name="Line 18"/>
            <p:cNvSpPr>
              <a:spLocks noChangeShapeType="1"/>
            </p:cNvSpPr>
            <p:nvPr/>
          </p:nvSpPr>
          <p:spPr bwMode="auto">
            <a:xfrm>
              <a:off x="274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0" name="Line 19"/>
            <p:cNvSpPr>
              <a:spLocks noChangeShapeType="1"/>
            </p:cNvSpPr>
            <p:nvPr/>
          </p:nvSpPr>
          <p:spPr bwMode="auto">
            <a:xfrm>
              <a:off x="288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1" name="Line 20"/>
            <p:cNvSpPr>
              <a:spLocks noChangeShapeType="1"/>
            </p:cNvSpPr>
            <p:nvPr/>
          </p:nvSpPr>
          <p:spPr bwMode="auto">
            <a:xfrm>
              <a:off x="301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2" name="Line 21"/>
            <p:cNvSpPr>
              <a:spLocks noChangeShapeType="1"/>
            </p:cNvSpPr>
            <p:nvPr/>
          </p:nvSpPr>
          <p:spPr bwMode="auto">
            <a:xfrm>
              <a:off x="3152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3" name="Line 22"/>
            <p:cNvSpPr>
              <a:spLocks noChangeShapeType="1"/>
            </p:cNvSpPr>
            <p:nvPr/>
          </p:nvSpPr>
          <p:spPr bwMode="auto">
            <a:xfrm>
              <a:off x="3288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4" name="Line 23"/>
            <p:cNvSpPr>
              <a:spLocks noChangeShapeType="1"/>
            </p:cNvSpPr>
            <p:nvPr/>
          </p:nvSpPr>
          <p:spPr bwMode="auto">
            <a:xfrm>
              <a:off x="492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5" name="Line 24"/>
            <p:cNvSpPr>
              <a:spLocks noChangeShapeType="1"/>
            </p:cNvSpPr>
            <p:nvPr/>
          </p:nvSpPr>
          <p:spPr bwMode="auto">
            <a:xfrm>
              <a:off x="3424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6" name="Line 25"/>
            <p:cNvSpPr>
              <a:spLocks noChangeShapeType="1"/>
            </p:cNvSpPr>
            <p:nvPr/>
          </p:nvSpPr>
          <p:spPr bwMode="auto">
            <a:xfrm>
              <a:off x="3560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7" name="Line 26"/>
            <p:cNvSpPr>
              <a:spLocks noChangeShapeType="1"/>
            </p:cNvSpPr>
            <p:nvPr/>
          </p:nvSpPr>
          <p:spPr bwMode="auto">
            <a:xfrm>
              <a:off x="3696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8" name="Line 27"/>
            <p:cNvSpPr>
              <a:spLocks noChangeShapeType="1"/>
            </p:cNvSpPr>
            <p:nvPr/>
          </p:nvSpPr>
          <p:spPr bwMode="auto">
            <a:xfrm>
              <a:off x="383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89" name="Line 28"/>
            <p:cNvSpPr>
              <a:spLocks noChangeShapeType="1"/>
            </p:cNvSpPr>
            <p:nvPr/>
          </p:nvSpPr>
          <p:spPr bwMode="auto">
            <a:xfrm>
              <a:off x="396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0" name="Line 29"/>
            <p:cNvSpPr>
              <a:spLocks noChangeShapeType="1"/>
            </p:cNvSpPr>
            <p:nvPr/>
          </p:nvSpPr>
          <p:spPr bwMode="auto">
            <a:xfrm>
              <a:off x="410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1" name="Line 30"/>
            <p:cNvSpPr>
              <a:spLocks noChangeShapeType="1"/>
            </p:cNvSpPr>
            <p:nvPr/>
          </p:nvSpPr>
          <p:spPr bwMode="auto">
            <a:xfrm>
              <a:off x="4241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2" name="Line 31"/>
            <p:cNvSpPr>
              <a:spLocks noChangeShapeType="1"/>
            </p:cNvSpPr>
            <p:nvPr/>
          </p:nvSpPr>
          <p:spPr bwMode="auto">
            <a:xfrm>
              <a:off x="437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3" name="Line 32"/>
            <p:cNvSpPr>
              <a:spLocks noChangeShapeType="1"/>
            </p:cNvSpPr>
            <p:nvPr/>
          </p:nvSpPr>
          <p:spPr bwMode="auto">
            <a:xfrm>
              <a:off x="4513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4" name="Line 33"/>
            <p:cNvSpPr>
              <a:spLocks noChangeShapeType="1"/>
            </p:cNvSpPr>
            <p:nvPr/>
          </p:nvSpPr>
          <p:spPr bwMode="auto">
            <a:xfrm>
              <a:off x="4649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5" name="Line 34"/>
            <p:cNvSpPr>
              <a:spLocks noChangeShapeType="1"/>
            </p:cNvSpPr>
            <p:nvPr/>
          </p:nvSpPr>
          <p:spPr bwMode="auto">
            <a:xfrm>
              <a:off x="4785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6" name="Line 35"/>
            <p:cNvSpPr>
              <a:spLocks noChangeShapeType="1"/>
            </p:cNvSpPr>
            <p:nvPr/>
          </p:nvSpPr>
          <p:spPr bwMode="auto">
            <a:xfrm>
              <a:off x="930" y="79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7" name="Line 36"/>
            <p:cNvSpPr>
              <a:spLocks noChangeShapeType="1"/>
            </p:cNvSpPr>
            <p:nvPr/>
          </p:nvSpPr>
          <p:spPr bwMode="auto">
            <a:xfrm>
              <a:off x="930" y="93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8" name="Line 37"/>
            <p:cNvSpPr>
              <a:spLocks noChangeShapeType="1"/>
            </p:cNvSpPr>
            <p:nvPr/>
          </p:nvSpPr>
          <p:spPr bwMode="auto">
            <a:xfrm>
              <a:off x="930" y="107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399" name="Line 38"/>
            <p:cNvSpPr>
              <a:spLocks noChangeShapeType="1"/>
            </p:cNvSpPr>
            <p:nvPr/>
          </p:nvSpPr>
          <p:spPr bwMode="auto">
            <a:xfrm>
              <a:off x="930" y="120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0" name="Line 39"/>
            <p:cNvSpPr>
              <a:spLocks noChangeShapeType="1"/>
            </p:cNvSpPr>
            <p:nvPr/>
          </p:nvSpPr>
          <p:spPr bwMode="auto">
            <a:xfrm>
              <a:off x="930" y="134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1" name="Line 40"/>
            <p:cNvSpPr>
              <a:spLocks noChangeShapeType="1"/>
            </p:cNvSpPr>
            <p:nvPr/>
          </p:nvSpPr>
          <p:spPr bwMode="auto">
            <a:xfrm>
              <a:off x="930" y="148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2" name="Line 41"/>
            <p:cNvSpPr>
              <a:spLocks noChangeShapeType="1"/>
            </p:cNvSpPr>
            <p:nvPr/>
          </p:nvSpPr>
          <p:spPr bwMode="auto">
            <a:xfrm>
              <a:off x="930" y="161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3" name="Line 42"/>
            <p:cNvSpPr>
              <a:spLocks noChangeShapeType="1"/>
            </p:cNvSpPr>
            <p:nvPr/>
          </p:nvSpPr>
          <p:spPr bwMode="auto">
            <a:xfrm>
              <a:off x="930" y="175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4" name="Line 43"/>
            <p:cNvSpPr>
              <a:spLocks noChangeShapeType="1"/>
            </p:cNvSpPr>
            <p:nvPr/>
          </p:nvSpPr>
          <p:spPr bwMode="auto">
            <a:xfrm>
              <a:off x="930" y="188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5" name="Line 44"/>
            <p:cNvSpPr>
              <a:spLocks noChangeShapeType="1"/>
            </p:cNvSpPr>
            <p:nvPr/>
          </p:nvSpPr>
          <p:spPr bwMode="auto">
            <a:xfrm>
              <a:off x="930" y="202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6" name="Line 45"/>
            <p:cNvSpPr>
              <a:spLocks noChangeShapeType="1"/>
            </p:cNvSpPr>
            <p:nvPr/>
          </p:nvSpPr>
          <p:spPr bwMode="auto">
            <a:xfrm>
              <a:off x="930" y="216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7" name="Line 46"/>
            <p:cNvSpPr>
              <a:spLocks noChangeShapeType="1"/>
            </p:cNvSpPr>
            <p:nvPr/>
          </p:nvSpPr>
          <p:spPr bwMode="auto">
            <a:xfrm>
              <a:off x="930" y="229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8" name="Line 47"/>
            <p:cNvSpPr>
              <a:spLocks noChangeShapeType="1"/>
            </p:cNvSpPr>
            <p:nvPr/>
          </p:nvSpPr>
          <p:spPr bwMode="auto">
            <a:xfrm>
              <a:off x="930" y="2432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09" name="Line 48"/>
            <p:cNvSpPr>
              <a:spLocks noChangeShapeType="1"/>
            </p:cNvSpPr>
            <p:nvPr/>
          </p:nvSpPr>
          <p:spPr bwMode="auto">
            <a:xfrm>
              <a:off x="930" y="2568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0" name="Line 49"/>
            <p:cNvSpPr>
              <a:spLocks noChangeShapeType="1"/>
            </p:cNvSpPr>
            <p:nvPr/>
          </p:nvSpPr>
          <p:spPr bwMode="auto">
            <a:xfrm>
              <a:off x="930" y="2704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1" name="Line 50"/>
            <p:cNvSpPr>
              <a:spLocks noChangeShapeType="1"/>
            </p:cNvSpPr>
            <p:nvPr/>
          </p:nvSpPr>
          <p:spPr bwMode="auto">
            <a:xfrm>
              <a:off x="930" y="2840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2" name="Line 51"/>
            <p:cNvSpPr>
              <a:spLocks noChangeShapeType="1"/>
            </p:cNvSpPr>
            <p:nvPr/>
          </p:nvSpPr>
          <p:spPr bwMode="auto">
            <a:xfrm>
              <a:off x="930" y="2976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3" name="Line 52"/>
            <p:cNvSpPr>
              <a:spLocks noChangeShapeType="1"/>
            </p:cNvSpPr>
            <p:nvPr/>
          </p:nvSpPr>
          <p:spPr bwMode="auto">
            <a:xfrm>
              <a:off x="930" y="311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4" name="Line 53"/>
            <p:cNvSpPr>
              <a:spLocks noChangeShapeType="1"/>
            </p:cNvSpPr>
            <p:nvPr/>
          </p:nvSpPr>
          <p:spPr bwMode="auto">
            <a:xfrm>
              <a:off x="930" y="3249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5" name="Line 54"/>
            <p:cNvSpPr>
              <a:spLocks noChangeShapeType="1"/>
            </p:cNvSpPr>
            <p:nvPr/>
          </p:nvSpPr>
          <p:spPr bwMode="auto">
            <a:xfrm>
              <a:off x="930" y="3385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6" name="Line 55"/>
            <p:cNvSpPr>
              <a:spLocks noChangeShapeType="1"/>
            </p:cNvSpPr>
            <p:nvPr/>
          </p:nvSpPr>
          <p:spPr bwMode="auto">
            <a:xfrm>
              <a:off x="930" y="3521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7" name="Line 56"/>
            <p:cNvSpPr>
              <a:spLocks noChangeShapeType="1"/>
            </p:cNvSpPr>
            <p:nvPr/>
          </p:nvSpPr>
          <p:spPr bwMode="auto">
            <a:xfrm>
              <a:off x="930" y="3657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8" name="Line 57"/>
            <p:cNvSpPr>
              <a:spLocks noChangeShapeType="1"/>
            </p:cNvSpPr>
            <p:nvPr/>
          </p:nvSpPr>
          <p:spPr bwMode="auto">
            <a:xfrm>
              <a:off x="5057" y="618"/>
              <a:ext cx="0" cy="3221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  <p:sp>
          <p:nvSpPr>
            <p:cNvPr id="14419" name="Line 58"/>
            <p:cNvSpPr>
              <a:spLocks noChangeShapeType="1"/>
            </p:cNvSpPr>
            <p:nvPr/>
          </p:nvSpPr>
          <p:spPr bwMode="auto">
            <a:xfrm>
              <a:off x="930" y="663"/>
              <a:ext cx="4173" cy="0"/>
            </a:xfrm>
            <a:prstGeom prst="line">
              <a:avLst/>
            </a:prstGeom>
            <a:noFill/>
            <a:ln w="3175" cap="rnd">
              <a:solidFill>
                <a:schemeClr val="tx1"/>
              </a:solidFill>
              <a:prstDash val="sysDot"/>
              <a:round/>
              <a:headEnd/>
              <a:tailEnd type="none" w="lg" len="lg"/>
            </a:ln>
          </p:spPr>
          <p:txBody>
            <a:bodyPr/>
            <a:lstStyle/>
            <a:p>
              <a:endParaRPr lang="en-IE"/>
            </a:p>
          </p:txBody>
        </p:sp>
      </p:grpSp>
      <p:sp>
        <p:nvSpPr>
          <p:cNvPr id="14340" name="Line 59"/>
          <p:cNvSpPr>
            <a:spLocks noChangeShapeType="1"/>
          </p:cNvSpPr>
          <p:nvPr/>
        </p:nvSpPr>
        <p:spPr bwMode="auto">
          <a:xfrm flipV="1">
            <a:off x="1258888" y="1484313"/>
            <a:ext cx="1512887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4341" name="Text Box 60"/>
          <p:cNvSpPr txBox="1">
            <a:spLocks noChangeArrowheads="1"/>
          </p:cNvSpPr>
          <p:nvPr/>
        </p:nvSpPr>
        <p:spPr bwMode="auto">
          <a:xfrm>
            <a:off x="755650" y="580548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1</a:t>
            </a:r>
            <a:endParaRPr lang="en-US" sz="1800"/>
          </a:p>
        </p:txBody>
      </p:sp>
      <p:sp>
        <p:nvSpPr>
          <p:cNvPr id="14342" name="Text Box 61"/>
          <p:cNvSpPr txBox="1">
            <a:spLocks noChangeArrowheads="1"/>
          </p:cNvSpPr>
          <p:nvPr/>
        </p:nvSpPr>
        <p:spPr bwMode="auto">
          <a:xfrm>
            <a:off x="755650" y="32845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5</a:t>
            </a:r>
            <a:endParaRPr lang="en-US" sz="1800"/>
          </a:p>
        </p:txBody>
      </p:sp>
      <p:sp>
        <p:nvSpPr>
          <p:cNvPr id="14343" name="Text Box 62"/>
          <p:cNvSpPr txBox="1">
            <a:spLocks noChangeArrowheads="1"/>
          </p:cNvSpPr>
          <p:nvPr/>
        </p:nvSpPr>
        <p:spPr bwMode="auto">
          <a:xfrm>
            <a:off x="755650" y="39338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4</a:t>
            </a:r>
            <a:endParaRPr lang="en-US" sz="1800"/>
          </a:p>
        </p:txBody>
      </p:sp>
      <p:sp>
        <p:nvSpPr>
          <p:cNvPr id="14344" name="Text Box 63"/>
          <p:cNvSpPr txBox="1">
            <a:spLocks noChangeArrowheads="1"/>
          </p:cNvSpPr>
          <p:nvPr/>
        </p:nvSpPr>
        <p:spPr bwMode="auto">
          <a:xfrm>
            <a:off x="755650" y="45815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3</a:t>
            </a:r>
            <a:endParaRPr lang="en-US" sz="1800"/>
          </a:p>
        </p:txBody>
      </p:sp>
      <p:sp>
        <p:nvSpPr>
          <p:cNvPr id="14345" name="Text Box 64"/>
          <p:cNvSpPr txBox="1">
            <a:spLocks noChangeArrowheads="1"/>
          </p:cNvSpPr>
          <p:nvPr/>
        </p:nvSpPr>
        <p:spPr bwMode="auto">
          <a:xfrm>
            <a:off x="755650" y="5229225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2</a:t>
            </a:r>
            <a:endParaRPr lang="en-US" sz="1800"/>
          </a:p>
        </p:txBody>
      </p:sp>
      <p:sp>
        <p:nvSpPr>
          <p:cNvPr id="14346" name="Text Box 65"/>
          <p:cNvSpPr txBox="1">
            <a:spLocks noChangeArrowheads="1"/>
          </p:cNvSpPr>
          <p:nvPr/>
        </p:nvSpPr>
        <p:spPr bwMode="auto">
          <a:xfrm>
            <a:off x="755650" y="26368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6</a:t>
            </a:r>
            <a:endParaRPr lang="en-US" sz="1800"/>
          </a:p>
        </p:txBody>
      </p:sp>
      <p:sp>
        <p:nvSpPr>
          <p:cNvPr id="14347" name="Text Box 66"/>
          <p:cNvSpPr txBox="1">
            <a:spLocks noChangeArrowheads="1"/>
          </p:cNvSpPr>
          <p:nvPr/>
        </p:nvSpPr>
        <p:spPr bwMode="auto">
          <a:xfrm>
            <a:off x="755650" y="13414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8</a:t>
            </a:r>
            <a:endParaRPr lang="en-US" sz="1800"/>
          </a:p>
        </p:txBody>
      </p:sp>
      <p:sp>
        <p:nvSpPr>
          <p:cNvPr id="14348" name="Text Box 67"/>
          <p:cNvSpPr txBox="1">
            <a:spLocks noChangeArrowheads="1"/>
          </p:cNvSpPr>
          <p:nvPr/>
        </p:nvSpPr>
        <p:spPr bwMode="auto">
          <a:xfrm>
            <a:off x="755650" y="1989138"/>
            <a:ext cx="311150" cy="33972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800"/>
              <a:t>7</a:t>
            </a:r>
            <a:endParaRPr lang="en-US" sz="1800"/>
          </a:p>
        </p:txBody>
      </p:sp>
      <p:sp>
        <p:nvSpPr>
          <p:cNvPr id="14349" name="Line 68"/>
          <p:cNvSpPr>
            <a:spLocks noChangeShapeType="1"/>
          </p:cNvSpPr>
          <p:nvPr/>
        </p:nvSpPr>
        <p:spPr bwMode="auto">
          <a:xfrm flipV="1">
            <a:off x="1476375" y="1484313"/>
            <a:ext cx="15128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4350" name="Line 69"/>
          <p:cNvSpPr>
            <a:spLocks noChangeShapeType="1"/>
          </p:cNvSpPr>
          <p:nvPr/>
        </p:nvSpPr>
        <p:spPr bwMode="auto">
          <a:xfrm>
            <a:off x="2771775" y="148431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pic>
        <p:nvPicPr>
          <p:cNvPr id="14351" name="Picture 70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88913"/>
            <a:ext cx="3132138" cy="552450"/>
          </a:xfrm>
          <a:noFill/>
        </p:spPr>
      </p:pic>
      <p:sp>
        <p:nvSpPr>
          <p:cNvPr id="14352" name="Text Box 71"/>
          <p:cNvSpPr txBox="1">
            <a:spLocks noChangeArrowheads="1"/>
          </p:cNvSpPr>
          <p:nvPr/>
        </p:nvSpPr>
        <p:spPr bwMode="auto">
          <a:xfrm rot="-5400000">
            <a:off x="-50006" y="3123407"/>
            <a:ext cx="1074737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Units</a:t>
            </a:r>
            <a:endParaRPr lang="en-US"/>
          </a:p>
        </p:txBody>
      </p:sp>
      <p:sp>
        <p:nvSpPr>
          <p:cNvPr id="14353" name="Text Box 72"/>
          <p:cNvSpPr txBox="1">
            <a:spLocks noChangeArrowheads="1"/>
          </p:cNvSpPr>
          <p:nvPr/>
        </p:nvSpPr>
        <p:spPr bwMode="auto">
          <a:xfrm>
            <a:off x="3348038" y="6381750"/>
            <a:ext cx="1312862" cy="4762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/>
              <a:t>Weeks</a:t>
            </a:r>
            <a:endParaRPr lang="en-US"/>
          </a:p>
        </p:txBody>
      </p:sp>
      <p:sp>
        <p:nvSpPr>
          <p:cNvPr id="14354" name="Text Box 73"/>
          <p:cNvSpPr txBox="1">
            <a:spLocks noChangeArrowheads="1"/>
          </p:cNvSpPr>
          <p:nvPr/>
        </p:nvSpPr>
        <p:spPr bwMode="auto">
          <a:xfrm>
            <a:off x="2195513" y="6092825"/>
            <a:ext cx="268287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5</a:t>
            </a:r>
            <a:endParaRPr lang="en-US" sz="1200"/>
          </a:p>
        </p:txBody>
      </p:sp>
      <p:sp>
        <p:nvSpPr>
          <p:cNvPr id="14355" name="Text Box 74"/>
          <p:cNvSpPr txBox="1">
            <a:spLocks noChangeArrowheads="1"/>
          </p:cNvSpPr>
          <p:nvPr/>
        </p:nvSpPr>
        <p:spPr bwMode="auto">
          <a:xfrm>
            <a:off x="3235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10</a:t>
            </a:r>
            <a:endParaRPr lang="en-US" sz="1200"/>
          </a:p>
        </p:txBody>
      </p:sp>
      <p:sp>
        <p:nvSpPr>
          <p:cNvPr id="14356" name="Text Box 75"/>
          <p:cNvSpPr txBox="1">
            <a:spLocks noChangeArrowheads="1"/>
          </p:cNvSpPr>
          <p:nvPr/>
        </p:nvSpPr>
        <p:spPr bwMode="auto">
          <a:xfrm>
            <a:off x="4356100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15</a:t>
            </a:r>
            <a:endParaRPr lang="en-US" sz="1200"/>
          </a:p>
        </p:txBody>
      </p:sp>
      <p:sp>
        <p:nvSpPr>
          <p:cNvPr id="14357" name="Text Box 76"/>
          <p:cNvSpPr txBox="1">
            <a:spLocks noChangeArrowheads="1"/>
          </p:cNvSpPr>
          <p:nvPr/>
        </p:nvSpPr>
        <p:spPr bwMode="auto">
          <a:xfrm>
            <a:off x="5394325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20</a:t>
            </a:r>
            <a:endParaRPr lang="en-US" sz="1200"/>
          </a:p>
        </p:txBody>
      </p:sp>
      <p:sp>
        <p:nvSpPr>
          <p:cNvPr id="14358" name="Text Box 77"/>
          <p:cNvSpPr txBox="1">
            <a:spLocks noChangeArrowheads="1"/>
          </p:cNvSpPr>
          <p:nvPr/>
        </p:nvSpPr>
        <p:spPr bwMode="auto">
          <a:xfrm>
            <a:off x="6475413" y="6092825"/>
            <a:ext cx="352425" cy="257175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200"/>
              <a:t>25</a:t>
            </a:r>
            <a:endParaRPr lang="en-US" sz="1200"/>
          </a:p>
        </p:txBody>
      </p:sp>
      <p:sp>
        <p:nvSpPr>
          <p:cNvPr id="14359" name="Text Box 78"/>
          <p:cNvSpPr txBox="1">
            <a:spLocks noChangeArrowheads="1"/>
          </p:cNvSpPr>
          <p:nvPr/>
        </p:nvSpPr>
        <p:spPr bwMode="auto">
          <a:xfrm>
            <a:off x="5003800" y="2565400"/>
            <a:ext cx="3635375" cy="3232150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IE" sz="2400"/>
              <a:t>We can very quickly </a:t>
            </a:r>
          </a:p>
          <a:p>
            <a:pPr marL="342900" indent="-342900" algn="l">
              <a:buFontTx/>
              <a:buNone/>
            </a:pPr>
            <a:r>
              <a:rPr lang="en-IE" sz="2400"/>
              <a:t>see that activity B is </a:t>
            </a:r>
          </a:p>
          <a:p>
            <a:pPr marL="342900" indent="-342900" algn="l">
              <a:buFontTx/>
              <a:buNone/>
            </a:pPr>
            <a:r>
              <a:rPr lang="en-IE" sz="2400"/>
              <a:t>proceeding at a slower </a:t>
            </a:r>
          </a:p>
          <a:p>
            <a:pPr marL="342900" indent="-342900" algn="l">
              <a:buFontTx/>
              <a:buNone/>
            </a:pPr>
            <a:r>
              <a:rPr lang="en-IE" sz="2400"/>
              <a:t>rate than activity A</a:t>
            </a:r>
          </a:p>
          <a:p>
            <a:pPr marL="342900" indent="-342900" algn="l">
              <a:buFontTx/>
              <a:buNone/>
            </a:pPr>
            <a:endParaRPr lang="en-IE" sz="2400"/>
          </a:p>
          <a:p>
            <a:pPr marL="342900" indent="-342900" algn="l">
              <a:buFontTx/>
              <a:buNone/>
            </a:pPr>
            <a:r>
              <a:rPr lang="en-IE" sz="2400"/>
              <a:t>The 1 week buffer, </a:t>
            </a:r>
          </a:p>
          <a:p>
            <a:pPr marL="342900" indent="-342900" algn="l">
              <a:buFontTx/>
              <a:buNone/>
            </a:pPr>
            <a:r>
              <a:rPr lang="en-IE" sz="2400"/>
              <a:t>becomes 8 weeks by </a:t>
            </a:r>
          </a:p>
          <a:p>
            <a:pPr marL="342900" indent="-342900" algn="l">
              <a:buFontTx/>
              <a:buNone/>
            </a:pPr>
            <a:r>
              <a:rPr lang="en-IE" sz="2400"/>
              <a:t>unit 8</a:t>
            </a:r>
            <a:endParaRPr lang="en-US" sz="2400"/>
          </a:p>
        </p:txBody>
      </p:sp>
      <p:sp>
        <p:nvSpPr>
          <p:cNvPr id="14360" name="Text Box 79"/>
          <p:cNvSpPr txBox="1">
            <a:spLocks noChangeArrowheads="1"/>
          </p:cNvSpPr>
          <p:nvPr/>
        </p:nvSpPr>
        <p:spPr bwMode="auto">
          <a:xfrm rot="-4247820">
            <a:off x="1620838" y="3643313"/>
            <a:ext cx="1001712" cy="2841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A</a:t>
            </a:r>
            <a:endParaRPr lang="en-US" sz="1400"/>
          </a:p>
        </p:txBody>
      </p:sp>
      <p:sp>
        <p:nvSpPr>
          <p:cNvPr id="14361" name="Line 81"/>
          <p:cNvSpPr>
            <a:spLocks noChangeShapeType="1"/>
          </p:cNvSpPr>
          <p:nvPr/>
        </p:nvSpPr>
        <p:spPr bwMode="auto">
          <a:xfrm flipV="1">
            <a:off x="16922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4362" name="Line 82"/>
          <p:cNvSpPr>
            <a:spLocks noChangeShapeType="1"/>
          </p:cNvSpPr>
          <p:nvPr/>
        </p:nvSpPr>
        <p:spPr bwMode="auto">
          <a:xfrm>
            <a:off x="4716463" y="1484313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4363" name="Line 83"/>
          <p:cNvSpPr>
            <a:spLocks noChangeShapeType="1"/>
          </p:cNvSpPr>
          <p:nvPr/>
        </p:nvSpPr>
        <p:spPr bwMode="auto">
          <a:xfrm flipV="1">
            <a:off x="2124075" y="1484313"/>
            <a:ext cx="3024188" cy="4537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IE"/>
          </a:p>
        </p:txBody>
      </p:sp>
      <p:sp>
        <p:nvSpPr>
          <p:cNvPr id="14364" name="Text Box 85"/>
          <p:cNvSpPr txBox="1">
            <a:spLocks noChangeArrowheads="1"/>
          </p:cNvSpPr>
          <p:nvPr/>
        </p:nvSpPr>
        <p:spPr bwMode="auto">
          <a:xfrm rot="-3471167">
            <a:off x="2917826" y="3643312"/>
            <a:ext cx="1001712" cy="284163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IE" sz="1400"/>
              <a:t>Activity B</a:t>
            </a: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1888</Words>
  <Application>Microsoft Office PowerPoint</Application>
  <PresentationFormat>On-screen Show (4:3)</PresentationFormat>
  <Paragraphs>618</Paragraphs>
  <Slides>59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Default Design</vt:lpstr>
      <vt:lpstr>Equation</vt:lpstr>
      <vt:lpstr>‘We don’t need to use 3D Design….’</vt:lpstr>
      <vt:lpstr>Journal Seek</vt:lpstr>
      <vt:lpstr>Basic Project Scheduling Line of Balance</vt:lpstr>
      <vt:lpstr>Line of Balance</vt:lpstr>
      <vt:lpstr>Line of Balance</vt:lpstr>
      <vt:lpstr>Line of Balance</vt:lpstr>
      <vt:lpstr>Line of Balance</vt:lpstr>
      <vt:lpstr>Line of Balance</vt:lpstr>
      <vt:lpstr>Line of Balance</vt:lpstr>
      <vt:lpstr>Line of Balance</vt:lpstr>
      <vt:lpstr>Line of Balance</vt:lpstr>
      <vt:lpstr>Line of Balance</vt:lpstr>
      <vt:lpstr>Line of Balance</vt:lpstr>
      <vt:lpstr>Line of Balance</vt:lpstr>
      <vt:lpstr>Line of Balance – SS relationship</vt:lpstr>
      <vt:lpstr>Line of Balance – FF relationship</vt:lpstr>
      <vt:lpstr>Line of Balance Example 2</vt:lpstr>
      <vt:lpstr>PowerPoint Presentation</vt:lpstr>
      <vt:lpstr>Line of Balance – Example 2</vt:lpstr>
      <vt:lpstr>Line of Balance – Example 2</vt:lpstr>
      <vt:lpstr>Line of Balance – Example 2</vt:lpstr>
      <vt:lpstr>Line of Balance – Example 2</vt:lpstr>
      <vt:lpstr>Line of Balance – Example 2</vt:lpstr>
      <vt:lpstr>Line of Balance – Example 2</vt:lpstr>
      <vt:lpstr>Line of Balance – Example 2</vt:lpstr>
      <vt:lpstr>Line of Balance – Example 2</vt:lpstr>
      <vt:lpstr>Line of Balance – Example 2</vt:lpstr>
      <vt:lpstr>What else can we determine?</vt:lpstr>
      <vt:lpstr>What else can we determine?</vt:lpstr>
      <vt:lpstr>What else can we determine?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Mathematical Method</vt:lpstr>
      <vt:lpstr>Further Reading</vt:lpstr>
      <vt:lpstr>PowerPoint Presentation</vt:lpstr>
    </vt:vector>
  </TitlesOfParts>
  <Company>Veolia Water Ireland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Project Management</dc:title>
  <dc:creator>Paul Vesey</dc:creator>
  <cp:lastModifiedBy>Paul.Vesey</cp:lastModifiedBy>
  <cp:revision>262</cp:revision>
  <dcterms:created xsi:type="dcterms:W3CDTF">2007-09-17T16:33:38Z</dcterms:created>
  <dcterms:modified xsi:type="dcterms:W3CDTF">2010-11-02T09:09:16Z</dcterms:modified>
</cp:coreProperties>
</file>